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65"/>
  </p:notesMasterIdLst>
  <p:sldIdLst>
    <p:sldId id="285" r:id="rId2"/>
    <p:sldId id="287" r:id="rId3"/>
    <p:sldId id="404" r:id="rId4"/>
    <p:sldId id="346" r:id="rId5"/>
    <p:sldId id="429" r:id="rId6"/>
    <p:sldId id="430" r:id="rId7"/>
    <p:sldId id="431" r:id="rId8"/>
    <p:sldId id="432" r:id="rId9"/>
    <p:sldId id="433" r:id="rId10"/>
    <p:sldId id="428" r:id="rId11"/>
    <p:sldId id="438" r:id="rId12"/>
    <p:sldId id="434" r:id="rId13"/>
    <p:sldId id="435" r:id="rId14"/>
    <p:sldId id="436" r:id="rId15"/>
    <p:sldId id="437" r:id="rId16"/>
    <p:sldId id="439" r:id="rId17"/>
    <p:sldId id="446" r:id="rId18"/>
    <p:sldId id="440" r:id="rId19"/>
    <p:sldId id="441" r:id="rId20"/>
    <p:sldId id="442" r:id="rId21"/>
    <p:sldId id="443" r:id="rId22"/>
    <p:sldId id="484" r:id="rId23"/>
    <p:sldId id="444" r:id="rId24"/>
    <p:sldId id="445" r:id="rId25"/>
    <p:sldId id="448" r:id="rId26"/>
    <p:sldId id="447" r:id="rId27"/>
    <p:sldId id="449" r:id="rId28"/>
    <p:sldId id="450" r:id="rId29"/>
    <p:sldId id="451" r:id="rId30"/>
    <p:sldId id="452" r:id="rId31"/>
    <p:sldId id="453" r:id="rId32"/>
    <p:sldId id="482" r:id="rId33"/>
    <p:sldId id="327" r:id="rId34"/>
    <p:sldId id="481" r:id="rId35"/>
    <p:sldId id="456" r:id="rId36"/>
    <p:sldId id="458" r:id="rId37"/>
    <p:sldId id="459" r:id="rId38"/>
    <p:sldId id="460" r:id="rId39"/>
    <p:sldId id="461" r:id="rId40"/>
    <p:sldId id="462" r:id="rId41"/>
    <p:sldId id="463" r:id="rId42"/>
    <p:sldId id="464" r:id="rId43"/>
    <p:sldId id="465" r:id="rId44"/>
    <p:sldId id="466" r:id="rId45"/>
    <p:sldId id="467" r:id="rId46"/>
    <p:sldId id="468" r:id="rId47"/>
    <p:sldId id="469" r:id="rId48"/>
    <p:sldId id="470" r:id="rId49"/>
    <p:sldId id="471" r:id="rId50"/>
    <p:sldId id="472" r:id="rId51"/>
    <p:sldId id="473" r:id="rId52"/>
    <p:sldId id="483" r:id="rId53"/>
    <p:sldId id="479" r:id="rId54"/>
    <p:sldId id="485" r:id="rId55"/>
    <p:sldId id="474" r:id="rId56"/>
    <p:sldId id="486" r:id="rId57"/>
    <p:sldId id="480" r:id="rId58"/>
    <p:sldId id="476" r:id="rId59"/>
    <p:sldId id="487" r:id="rId60"/>
    <p:sldId id="488" r:id="rId61"/>
    <p:sldId id="475" r:id="rId62"/>
    <p:sldId id="477" r:id="rId63"/>
    <p:sldId id="47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3C0C"/>
    <a:srgbClr val="808000"/>
    <a:srgbClr val="BFBFBF"/>
    <a:srgbClr val="9E6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08" autoAdjust="0"/>
    <p:restoredTop sz="63946" autoAdjust="0"/>
  </p:normalViewPr>
  <p:slideViewPr>
    <p:cSldViewPr snapToGrid="0">
      <p:cViewPr varScale="1">
        <p:scale>
          <a:sx n="70" d="100"/>
          <a:sy n="70" d="100"/>
        </p:scale>
        <p:origin x="2334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2006E-C899-4BCC-943A-325031E63B71}" type="datetimeFigureOut">
              <a:rPr lang="en-US" smtClean="0"/>
              <a:t>2023-04-30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9E91A-515E-41A9-9264-6A301FE9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8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 My name is Anish Rana and you are watching Kubernetes web series.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7227-0633-4FD9-AB2A-03675A359E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31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54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98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21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78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00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82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27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3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80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1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83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48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15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69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9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4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45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18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14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26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6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04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68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837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20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067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670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48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451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144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58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1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378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653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727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644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638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802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856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860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665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977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9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976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778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967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39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716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E9E91A-515E-41A9-9264-6A301FE9120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84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5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44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06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57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FF85D-4D50-10A2-16B3-C23587469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4176B9-8CF5-26CC-F39F-901C47187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78388-7C92-88B1-2114-2A3F25C7F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F156-3BAB-4C63-951C-B5FE388E24BB}" type="datetimeFigureOut">
              <a:rPr lang="en-US" smtClean="0"/>
              <a:t>2023-04-30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71AA0-8FB0-8BBB-A4B5-EE5BAB844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53DB1-807C-F69E-4896-65422BF3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A4D1E-C178-4106-99E8-7CE98418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3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219B-CF46-2883-6201-A44E1BAE8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67B217-A5DE-C57F-7C0A-417629BF9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13DB-F958-2F59-9348-29B3C8FCC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F156-3BAB-4C63-951C-B5FE388E24BB}" type="datetimeFigureOut">
              <a:rPr lang="en-US" smtClean="0"/>
              <a:t>2023-04-30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BBCA1-4E7A-386C-62E4-8730E5F79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68644-B810-929C-3604-D97E8F9E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A4D1E-C178-4106-99E8-7CE98418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1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A003BA-68E1-C57E-7408-43384E25A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2B9C38-050F-64F6-DB56-72188D7A2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88D85-B347-0063-99C2-5C3BAFA6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F156-3BAB-4C63-951C-B5FE388E24BB}" type="datetimeFigureOut">
              <a:rPr lang="en-US" smtClean="0"/>
              <a:t>2023-04-30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20316-56C9-A30E-95D6-00EAA9622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5E80-E600-0585-7343-78A6C8E6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A4D1E-C178-4106-99E8-7CE98418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99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CAE3-1073-7AFC-BF4C-F532397F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1393C-D83D-6361-5043-BE9DEFB18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E1BB7-6A53-2891-4D6D-1CE1FCB3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F156-3BAB-4C63-951C-B5FE388E24BB}" type="datetimeFigureOut">
              <a:rPr lang="en-US" smtClean="0"/>
              <a:t>2023-04-30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26E82-30B3-32CD-6650-0AF32E49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8A5E1-379E-3231-C546-68143B20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A4D1E-C178-4106-99E8-7CE98418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52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4F7C-6240-F73F-751D-DF25DBAB7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B4A85-3AE9-7B31-797F-32190363A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7A0FC-1ECA-E0A5-780D-59C5CDB18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F156-3BAB-4C63-951C-B5FE388E24BB}" type="datetimeFigureOut">
              <a:rPr lang="en-US" smtClean="0"/>
              <a:t>2023-04-30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09EF0-B6EE-8359-82C0-568E13355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E00CC-FBFD-364A-FCA2-4C4E0660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A4D1E-C178-4106-99E8-7CE98418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51DD7-00AE-8DC0-0566-9C6B7D75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C7582-F9C5-DF17-DB4E-DB9EB9A9E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5DAEA-68C4-377B-DB40-C814A61F8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C68F7-62B4-513B-350A-DEEC99E4D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F156-3BAB-4C63-951C-B5FE388E24BB}" type="datetimeFigureOut">
              <a:rPr lang="en-US" smtClean="0"/>
              <a:t>2023-04-30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C40D1-2E8B-98F7-8870-E6ACE41A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A7926-E2DF-0EBB-AE0E-F746BA583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A4D1E-C178-4106-99E8-7CE98418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91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28489-8A4F-52C1-BD08-310664E72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F686E-5F82-524D-E444-7F601FF6C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31608-010A-A2E3-8878-41084BD2F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CAD0C-B8F9-39DF-91AC-5F379690D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911107-200B-BA40-1A9C-BAA2F4FDD1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665771-05C8-A58A-3197-B4125DFA6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F156-3BAB-4C63-951C-B5FE388E24BB}" type="datetimeFigureOut">
              <a:rPr lang="en-US" smtClean="0"/>
              <a:t>2023-04-30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CC53C-74B9-8847-B60A-8F0BC2AA5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1CFB54-46AF-CE7F-E2CC-C6FD33FE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A4D1E-C178-4106-99E8-7CE98418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7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D0A4-971E-F85B-0665-C182F359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CDA224-7147-8262-EDD9-3BABD3A80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F156-3BAB-4C63-951C-B5FE388E24BB}" type="datetimeFigureOut">
              <a:rPr lang="en-US" smtClean="0"/>
              <a:t>2023-04-30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36C9D-F35A-21A5-7970-9625EE231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63557-3894-26C0-DB55-2825D17D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A4D1E-C178-4106-99E8-7CE98418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20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08BE0C-868C-5586-1100-88546369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F156-3BAB-4C63-951C-B5FE388E24BB}" type="datetimeFigureOut">
              <a:rPr lang="en-US" smtClean="0"/>
              <a:t>2023-04-30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242483-3F78-336E-B1C3-561AC04C6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FA849-E2F2-B37A-DD36-7D572B6C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A4D1E-C178-4106-99E8-7CE98418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21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497C-4D32-B8FB-2D0B-F97B463AB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3E679-E50C-FB99-127A-A197ED3E5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88E7F-94F3-538C-E36D-0848083FA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5712B-D6D7-9B8E-E358-11481F399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F156-3BAB-4C63-951C-B5FE388E24BB}" type="datetimeFigureOut">
              <a:rPr lang="en-US" smtClean="0"/>
              <a:t>2023-04-30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335F3-26EF-CF23-AD7F-A3983119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887DD-1281-6277-C0AC-8183815A9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A4D1E-C178-4106-99E8-7CE98418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1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8408C-7CF8-6BDE-38BC-F02571D5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F26E9A-299F-4EBE-4E02-DB4E0DC364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D00401-4055-81BA-E0E1-3140B67AC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9BDD6-8D9A-F05F-523A-AA91886CD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1F156-3BAB-4C63-951C-B5FE388E24BB}" type="datetimeFigureOut">
              <a:rPr lang="en-US" smtClean="0"/>
              <a:t>2023-04-30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8AD49-C30B-1C9C-BB4B-951771752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F58CB-8F0F-267A-B0C6-BA255ED83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A4D1E-C178-4106-99E8-7CE98418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5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09EB65-9349-B06C-CBBF-A5687A7A7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C583E-211A-2D43-0851-A5FC412D4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44283-055D-02F3-1C87-E6803F9E9B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1F156-3BAB-4C63-951C-B5FE388E24BB}" type="datetimeFigureOut">
              <a:rPr lang="en-US" smtClean="0"/>
              <a:t>2023-04-30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96E60-AA08-B180-81A8-F11B33C0A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636C8-1B5F-0735-2BE5-51C52EF45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A4D1E-C178-4106-99E8-7CE98418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0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53713D-BAD9-4B32-97FE-270DCA41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48" y="1836055"/>
            <a:ext cx="7670287" cy="5044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506481-CD3B-4A61-BB16-71FC152C1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2" y="3279634"/>
            <a:ext cx="5612744" cy="36008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2785A76-1A39-4884-87BD-D54ABEE2F163}"/>
              </a:ext>
            </a:extLst>
          </p:cNvPr>
          <p:cNvGrpSpPr/>
          <p:nvPr/>
        </p:nvGrpSpPr>
        <p:grpSpPr>
          <a:xfrm>
            <a:off x="8536923" y="5613399"/>
            <a:ext cx="3461113" cy="1041400"/>
            <a:chOff x="1485900" y="1143000"/>
            <a:chExt cx="3543300" cy="1041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B56D767-A8DB-4D92-9B52-E9F23B82366C}"/>
                </a:ext>
              </a:extLst>
            </p:cNvPr>
            <p:cNvSpPr/>
            <p:nvPr/>
          </p:nvSpPr>
          <p:spPr>
            <a:xfrm>
              <a:off x="1485900" y="1143000"/>
              <a:ext cx="3543300" cy="1041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FDCFAC-B0B4-4C81-8A22-3397FBE16CCF}"/>
                </a:ext>
              </a:extLst>
            </p:cNvPr>
            <p:cNvSpPr/>
            <p:nvPr/>
          </p:nvSpPr>
          <p:spPr>
            <a:xfrm>
              <a:off x="1600200" y="1346200"/>
              <a:ext cx="800100" cy="7239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A0959D67-536F-43DF-A3E1-9896EF3547EB}"/>
                </a:ext>
              </a:extLst>
            </p:cNvPr>
            <p:cNvSpPr/>
            <p:nvPr/>
          </p:nvSpPr>
          <p:spPr>
            <a:xfrm rot="5400000">
              <a:off x="1854200" y="1536700"/>
              <a:ext cx="381000" cy="31750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80FF32-6B90-434C-A713-7D5FFE4F8F4A}"/>
                </a:ext>
              </a:extLst>
            </p:cNvPr>
            <p:cNvSpPr txBox="1"/>
            <p:nvPr/>
          </p:nvSpPr>
          <p:spPr>
            <a:xfrm>
              <a:off x="2641600" y="1433840"/>
              <a:ext cx="2298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WATCH NOW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71DDF5E-8DDB-438C-8940-DEAB95AE8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80" y="-35562"/>
            <a:ext cx="4176220" cy="369824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1C8CA3-9835-4DE5-B9FC-5A30AF9283B8}"/>
              </a:ext>
            </a:extLst>
          </p:cNvPr>
          <p:cNvSpPr/>
          <p:nvPr/>
        </p:nvSpPr>
        <p:spPr>
          <a:xfrm>
            <a:off x="645967" y="5384800"/>
            <a:ext cx="4056662" cy="14956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800000"/>
                </a:highlight>
              </a:rPr>
              <a:t>Theory + LAB + Documents </a:t>
            </a:r>
            <a:r>
              <a:rPr lang="en-US" dirty="0">
                <a:highlight>
                  <a:srgbClr val="000000"/>
                </a:highlight>
                <a:sym typeface="Wingdings" panose="05000000000000000000" pitchFamily="2" charset="2"/>
              </a:rPr>
              <a:t></a:t>
            </a:r>
            <a:r>
              <a:rPr lang="en-US" dirty="0">
                <a:highlight>
                  <a:srgbClr val="800000"/>
                </a:highlight>
              </a:rPr>
              <a:t> All free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15342E-7CE1-4A9F-BEC7-04DEDCA71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4902" cy="3279634"/>
          </a:xfrm>
          <a:prstGeom prst="rect">
            <a:avLst/>
          </a:prstGeom>
        </p:spPr>
      </p:pic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D55DA684-871E-4081-8520-FB99D4CB1390}"/>
              </a:ext>
            </a:extLst>
          </p:cNvPr>
          <p:cNvSpPr/>
          <p:nvPr/>
        </p:nvSpPr>
        <p:spPr>
          <a:xfrm>
            <a:off x="3361300" y="3369799"/>
            <a:ext cx="3136880" cy="2333765"/>
          </a:xfrm>
          <a:prstGeom prst="horizontalScroll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39E636-CA3C-4DD1-88E5-CCC4F0C3C880}"/>
              </a:ext>
            </a:extLst>
          </p:cNvPr>
          <p:cNvSpPr/>
          <p:nvPr/>
        </p:nvSpPr>
        <p:spPr>
          <a:xfrm rot="18815978">
            <a:off x="3166223" y="4237584"/>
            <a:ext cx="1415884" cy="448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highlight>
                  <a:srgbClr val="000080"/>
                </a:highlight>
              </a:rPr>
              <a:t>Volume</a:t>
            </a:r>
            <a:endParaRPr lang="en-US" b="1" dirty="0">
              <a:highlight>
                <a:srgbClr val="000080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93C1ED-B8B9-E9E7-8309-31C05967E1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140" y="3970151"/>
            <a:ext cx="1219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5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35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6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37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34" presetClass="emph" presetSubtype="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3.125E-6 -4.07407E-6 L 3.125E-6 -0.07222 " pathEditMode="relative" rAng="0" ptsTypes="AA">
                                          <p:cBhvr>
                                            <p:cTn id="41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4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3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4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45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8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9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" fill="hold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52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53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35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6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37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34" presetClass="emph" presetSubtype="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3.125E-6 -4.07407E-6 L 3.125E-6 -0.07222 " pathEditMode="relative" rAng="0" ptsTypes="AA">
                                          <p:cBhvr>
                                            <p:cTn id="41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4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3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4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45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3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75B1-ADC7-E864-B88C-640F62870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6782-A6ED-8FB3-80C0-9C883A472FE9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glow>
              <a:schemeClr val="accent1"/>
            </a:glow>
            <a:softEdge rad="0"/>
          </a:effectLst>
        </p:spPr>
        <p:txBody>
          <a:bodyPr/>
          <a:lstStyle/>
          <a:p>
            <a:r>
              <a:rPr lang="en-US" dirty="0"/>
              <a:t>A Kubernetes volume is a directory containing, which can be accessed by containers in a Kubernetes pod.</a:t>
            </a:r>
          </a:p>
          <a:p>
            <a:endParaRPr lang="en-US" dirty="0"/>
          </a:p>
          <a:p>
            <a:r>
              <a:rPr lang="en-US" dirty="0"/>
              <a:t>volumes provide a plugin mechanism that connects to the containers with persistent data storage.</a:t>
            </a:r>
          </a:p>
        </p:txBody>
      </p:sp>
    </p:spTree>
    <p:extLst>
      <p:ext uri="{BB962C8B-B14F-4D97-AF65-F5344CB8AC3E}">
        <p14:creationId xmlns:p14="http://schemas.microsoft.com/office/powerpoint/2010/main" val="2256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02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61532" y="3216346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Types of Volumes?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593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82279-6315-A0F1-0BAD-594C18304DFD}"/>
              </a:ext>
            </a:extLst>
          </p:cNvPr>
          <p:cNvSpPr/>
          <p:nvPr/>
        </p:nvSpPr>
        <p:spPr>
          <a:xfrm>
            <a:off x="2215166" y="341840"/>
            <a:ext cx="3451539" cy="1017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Volume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A4BE20-1CB5-C1A9-032D-4A395B289077}"/>
              </a:ext>
            </a:extLst>
          </p:cNvPr>
          <p:cNvSpPr/>
          <p:nvPr/>
        </p:nvSpPr>
        <p:spPr>
          <a:xfrm>
            <a:off x="5157645" y="2874403"/>
            <a:ext cx="1833578" cy="692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Durable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C4FE0-EB66-861A-EF77-ADC9CD02222C}"/>
              </a:ext>
            </a:extLst>
          </p:cNvPr>
          <p:cNvSpPr/>
          <p:nvPr/>
        </p:nvSpPr>
        <p:spPr>
          <a:xfrm>
            <a:off x="338457" y="2874404"/>
            <a:ext cx="1876709" cy="639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Ephemeral</a:t>
            </a:r>
            <a:endParaRPr lang="en-US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AF37E8E0-8F87-2D09-855D-A721139C16B2}"/>
              </a:ext>
            </a:extLst>
          </p:cNvPr>
          <p:cNvSpPr/>
          <p:nvPr/>
        </p:nvSpPr>
        <p:spPr>
          <a:xfrm>
            <a:off x="-483008" y="1771580"/>
            <a:ext cx="8553775" cy="101743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E1ED5082-67E4-7C0D-DA3A-561999D17872}"/>
              </a:ext>
            </a:extLst>
          </p:cNvPr>
          <p:cNvSpPr/>
          <p:nvPr/>
        </p:nvSpPr>
        <p:spPr>
          <a:xfrm>
            <a:off x="963769" y="2412225"/>
            <a:ext cx="579545" cy="462179"/>
          </a:xfrm>
          <a:prstGeom prst="downArrow">
            <a:avLst>
              <a:gd name="adj1" fmla="val 50000"/>
              <a:gd name="adj2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5BF2EC0-035B-AD6C-558F-A4E227BA9520}"/>
              </a:ext>
            </a:extLst>
          </p:cNvPr>
          <p:cNvSpPr/>
          <p:nvPr/>
        </p:nvSpPr>
        <p:spPr>
          <a:xfrm>
            <a:off x="5763097" y="2412225"/>
            <a:ext cx="579545" cy="462179"/>
          </a:xfrm>
          <a:prstGeom prst="downArrow">
            <a:avLst>
              <a:gd name="adj1" fmla="val 50000"/>
              <a:gd name="adj2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45DE9F4-A3AD-296B-C16C-67BC25417737}"/>
              </a:ext>
            </a:extLst>
          </p:cNvPr>
          <p:cNvSpPr/>
          <p:nvPr/>
        </p:nvSpPr>
        <p:spPr>
          <a:xfrm>
            <a:off x="3541690" y="1359271"/>
            <a:ext cx="579545" cy="824618"/>
          </a:xfrm>
          <a:prstGeom prst="downArrow">
            <a:avLst>
              <a:gd name="adj1" fmla="val 50000"/>
              <a:gd name="adj2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D5F50D-21CF-6CBF-5554-9B3AD5B623BF}"/>
              </a:ext>
            </a:extLst>
          </p:cNvPr>
          <p:cNvSpPr/>
          <p:nvPr/>
        </p:nvSpPr>
        <p:spPr>
          <a:xfrm>
            <a:off x="338457" y="2844604"/>
            <a:ext cx="1876709" cy="63998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FBE2CC-DC1B-1D61-ABE2-175C9DCB871A}"/>
              </a:ext>
            </a:extLst>
          </p:cNvPr>
          <p:cNvSpPr/>
          <p:nvPr/>
        </p:nvSpPr>
        <p:spPr>
          <a:xfrm>
            <a:off x="5157645" y="2853709"/>
            <a:ext cx="1876709" cy="7134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7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5" grpId="0" animBg="1"/>
      <p:bldP spid="16" grpId="0" animBg="1"/>
      <p:bldP spid="17" grpId="0" animBg="1"/>
      <p:bldP spid="12" grpId="0" animBg="1"/>
      <p:bldP spid="18" grpId="0" animBg="1"/>
      <p:bldP spid="18" grpId="1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3F56B7-18AE-11DF-88F8-AC935429FA77}"/>
              </a:ext>
            </a:extLst>
          </p:cNvPr>
          <p:cNvSpPr/>
          <p:nvPr/>
        </p:nvSpPr>
        <p:spPr>
          <a:xfrm>
            <a:off x="299820" y="272872"/>
            <a:ext cx="1876709" cy="639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Ephemeral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DE4C6F-8FC0-C116-C34D-D8449AF6857E}"/>
              </a:ext>
            </a:extLst>
          </p:cNvPr>
          <p:cNvSpPr/>
          <p:nvPr/>
        </p:nvSpPr>
        <p:spPr>
          <a:xfrm>
            <a:off x="175880" y="827467"/>
            <a:ext cx="11505258" cy="2199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sz="2400" dirty="0"/>
              <a:t>This is the category with the </a:t>
            </a:r>
            <a:r>
              <a:rPr lang="en-US" sz="2400" b="1" dirty="0">
                <a:solidFill>
                  <a:schemeClr val="accent2"/>
                </a:solidFill>
              </a:rPr>
              <a:t>same volume lifetime </a:t>
            </a:r>
            <a:r>
              <a:rPr lang="en-US" sz="2400" dirty="0"/>
              <a:t>as the </a:t>
            </a:r>
            <a:r>
              <a:rPr lang="en-US" sz="2400" b="1" dirty="0">
                <a:solidFill>
                  <a:schemeClr val="accent2"/>
                </a:solidFill>
              </a:rPr>
              <a:t>Pod lifecycle </a:t>
            </a:r>
            <a:r>
              <a:rPr lang="en-US" sz="2400" b="1" dirty="0">
                <a:solidFill>
                  <a:srgbClr val="FF0000"/>
                </a:solidFill>
              </a:rPr>
              <a:t>but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2"/>
                </a:solidFill>
              </a:rPr>
              <a:t>persists beyond container restart</a:t>
            </a:r>
            <a:r>
              <a:rPr lang="en-US" sz="2400" dirty="0"/>
              <a:t>. </a:t>
            </a:r>
          </a:p>
          <a:p>
            <a:pPr fontAlgn="ctr"/>
            <a:r>
              <a:rPr lang="en-US" sz="2400" dirty="0"/>
              <a:t>It is a fast volume solution but not durable, thus, should be used for temporary data or applications that do not require data persistency. </a:t>
            </a:r>
          </a:p>
          <a:p>
            <a:pPr fontAlgn="ctr"/>
            <a:r>
              <a:rPr lang="en-US" sz="2400" dirty="0"/>
              <a:t>The volume types under this category are </a:t>
            </a:r>
            <a:r>
              <a:rPr lang="en-US" sz="2400" dirty="0" err="1"/>
              <a:t>emptyDir</a:t>
            </a:r>
            <a:r>
              <a:rPr lang="en-US" sz="2400" dirty="0"/>
              <a:t>, </a:t>
            </a:r>
            <a:r>
              <a:rPr lang="en-US" sz="2400" dirty="0" err="1"/>
              <a:t>configMap</a:t>
            </a:r>
            <a:r>
              <a:rPr lang="en-US" sz="2400" dirty="0"/>
              <a:t>, secret etc.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B2F60B-4FD5-81DD-8DF9-7F723AC6DECA}"/>
              </a:ext>
            </a:extLst>
          </p:cNvPr>
          <p:cNvSpPr/>
          <p:nvPr/>
        </p:nvSpPr>
        <p:spPr>
          <a:xfrm>
            <a:off x="299819" y="3093708"/>
            <a:ext cx="1876709" cy="639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Durable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1A363E-BF73-B877-16E9-E9B2608ACC90}"/>
              </a:ext>
            </a:extLst>
          </p:cNvPr>
          <p:cNvSpPr txBox="1"/>
          <p:nvPr/>
        </p:nvSpPr>
        <p:spPr>
          <a:xfrm>
            <a:off x="175879" y="4028736"/>
            <a:ext cx="118143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sz="2400" dirty="0">
                <a:solidFill>
                  <a:schemeClr val="lt1"/>
                </a:solidFill>
              </a:rPr>
              <a:t>These are volume types that </a:t>
            </a:r>
            <a:r>
              <a:rPr lang="en-US" sz="2400" b="1" dirty="0">
                <a:solidFill>
                  <a:schemeClr val="accent2"/>
                </a:solidFill>
              </a:rPr>
              <a:t>outlive the Pod lifecycle. </a:t>
            </a:r>
          </a:p>
          <a:p>
            <a:pPr fontAlgn="ctr"/>
            <a:r>
              <a:rPr lang="en-US" sz="2400" dirty="0">
                <a:solidFill>
                  <a:schemeClr val="lt1"/>
                </a:solidFill>
              </a:rPr>
              <a:t>The lifetime is independent on the Pod lifecycle but </a:t>
            </a:r>
            <a:r>
              <a:rPr lang="en-US" sz="2400" b="1" dirty="0">
                <a:solidFill>
                  <a:schemeClr val="accent2"/>
                </a:solidFill>
              </a:rPr>
              <a:t>persists across both container and Pod restarts. </a:t>
            </a:r>
          </a:p>
          <a:p>
            <a:pPr fontAlgn="ctr"/>
            <a:r>
              <a:rPr lang="en-US" sz="2400" dirty="0">
                <a:solidFill>
                  <a:schemeClr val="lt1"/>
                </a:solidFill>
              </a:rPr>
              <a:t>Data is preserved in this category when Pod crashes or is deleted. </a:t>
            </a:r>
          </a:p>
          <a:p>
            <a:pPr fontAlgn="ctr"/>
            <a:r>
              <a:rPr lang="en-US" sz="2400" dirty="0">
                <a:solidFill>
                  <a:schemeClr val="lt1"/>
                </a:solidFill>
              </a:rPr>
              <a:t>The volume types under this category are: </a:t>
            </a:r>
            <a:r>
              <a:rPr lang="en-US" sz="2400" dirty="0" err="1">
                <a:solidFill>
                  <a:schemeClr val="lt1"/>
                </a:solidFill>
              </a:rPr>
              <a:t>hostPath,Dynamic</a:t>
            </a:r>
            <a:r>
              <a:rPr lang="en-US" sz="2400" dirty="0">
                <a:solidFill>
                  <a:schemeClr val="lt1"/>
                </a:solidFill>
              </a:rPr>
              <a:t>, </a:t>
            </a:r>
          </a:p>
          <a:p>
            <a:pPr fontAlgn="ctr"/>
            <a:r>
              <a:rPr lang="en-US" sz="2400" dirty="0">
                <a:solidFill>
                  <a:schemeClr val="lt1"/>
                </a:solidFill>
              </a:rPr>
              <a:t>Static, </a:t>
            </a:r>
            <a:r>
              <a:rPr lang="en-US" sz="2400" dirty="0" err="1">
                <a:solidFill>
                  <a:schemeClr val="lt1"/>
                </a:solidFill>
              </a:rPr>
              <a:t>awsElasticBlockStore</a:t>
            </a:r>
            <a:r>
              <a:rPr lang="en-US" sz="2400" dirty="0">
                <a:solidFill>
                  <a:schemeClr val="lt1"/>
                </a:solidFill>
              </a:rPr>
              <a:t>, </a:t>
            </a:r>
            <a:r>
              <a:rPr lang="en-US" sz="2400" dirty="0" err="1">
                <a:solidFill>
                  <a:schemeClr val="lt1"/>
                </a:solidFill>
              </a:rPr>
              <a:t>azureDisk</a:t>
            </a:r>
            <a:r>
              <a:rPr lang="en-US" sz="2400" dirty="0">
                <a:solidFill>
                  <a:schemeClr val="lt1"/>
                </a:solidFill>
              </a:rPr>
              <a:t>, </a:t>
            </a:r>
            <a:r>
              <a:rPr lang="en-US" sz="2400" dirty="0" err="1">
                <a:solidFill>
                  <a:schemeClr val="lt1"/>
                </a:solidFill>
              </a:rPr>
              <a:t>gcePersistentDisk</a:t>
            </a:r>
            <a:r>
              <a:rPr lang="en-US" sz="2400" dirty="0">
                <a:solidFill>
                  <a:schemeClr val="lt1"/>
                </a:solidFill>
              </a:rPr>
              <a:t> etc. </a:t>
            </a:r>
          </a:p>
        </p:txBody>
      </p:sp>
    </p:spTree>
    <p:extLst>
      <p:ext uri="{BB962C8B-B14F-4D97-AF65-F5344CB8AC3E}">
        <p14:creationId xmlns:p14="http://schemas.microsoft.com/office/powerpoint/2010/main" val="342936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82279-6315-A0F1-0BAD-594C18304DFD}"/>
              </a:ext>
            </a:extLst>
          </p:cNvPr>
          <p:cNvSpPr/>
          <p:nvPr/>
        </p:nvSpPr>
        <p:spPr>
          <a:xfrm>
            <a:off x="2215166" y="341840"/>
            <a:ext cx="3451539" cy="1017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Volume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A4BE20-1CB5-C1A9-032D-4A395B289077}"/>
              </a:ext>
            </a:extLst>
          </p:cNvPr>
          <p:cNvSpPr/>
          <p:nvPr/>
        </p:nvSpPr>
        <p:spPr>
          <a:xfrm>
            <a:off x="5157645" y="2874403"/>
            <a:ext cx="1833578" cy="692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Durable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C4FE0-EB66-861A-EF77-ADC9CD02222C}"/>
              </a:ext>
            </a:extLst>
          </p:cNvPr>
          <p:cNvSpPr/>
          <p:nvPr/>
        </p:nvSpPr>
        <p:spPr>
          <a:xfrm>
            <a:off x="338457" y="2874404"/>
            <a:ext cx="1876709" cy="639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Ephemeral</a:t>
            </a:r>
            <a:endParaRPr lang="en-US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AF37E8E0-8F87-2D09-855D-A721139C16B2}"/>
              </a:ext>
            </a:extLst>
          </p:cNvPr>
          <p:cNvSpPr/>
          <p:nvPr/>
        </p:nvSpPr>
        <p:spPr>
          <a:xfrm>
            <a:off x="-483008" y="1771580"/>
            <a:ext cx="8553775" cy="101743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45DE9F4-A3AD-296B-C16C-67BC25417737}"/>
              </a:ext>
            </a:extLst>
          </p:cNvPr>
          <p:cNvSpPr/>
          <p:nvPr/>
        </p:nvSpPr>
        <p:spPr>
          <a:xfrm>
            <a:off x="3541690" y="1359271"/>
            <a:ext cx="579545" cy="824618"/>
          </a:xfrm>
          <a:prstGeom prst="downArrow">
            <a:avLst>
              <a:gd name="adj1" fmla="val 50000"/>
              <a:gd name="adj2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D5F50D-21CF-6CBF-5554-9B3AD5B623BF}"/>
              </a:ext>
            </a:extLst>
          </p:cNvPr>
          <p:cNvSpPr/>
          <p:nvPr/>
        </p:nvSpPr>
        <p:spPr>
          <a:xfrm>
            <a:off x="338457" y="2844604"/>
            <a:ext cx="1876709" cy="63998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FBE2CC-DC1B-1D61-ABE2-175C9DCB871A}"/>
              </a:ext>
            </a:extLst>
          </p:cNvPr>
          <p:cNvSpPr/>
          <p:nvPr/>
        </p:nvSpPr>
        <p:spPr>
          <a:xfrm>
            <a:off x="5157646" y="2853709"/>
            <a:ext cx="1833578" cy="7134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A08399B-968D-C10A-832C-F11040A9A485}"/>
              </a:ext>
            </a:extLst>
          </p:cNvPr>
          <p:cNvCxnSpPr/>
          <p:nvPr/>
        </p:nvCxnSpPr>
        <p:spPr>
          <a:xfrm>
            <a:off x="409862" y="3982157"/>
            <a:ext cx="5802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8CB9FC2-CB96-5170-A075-0E55263C9ABA}"/>
              </a:ext>
            </a:extLst>
          </p:cNvPr>
          <p:cNvSpPr/>
          <p:nvPr/>
        </p:nvSpPr>
        <p:spPr>
          <a:xfrm>
            <a:off x="1036592" y="3818727"/>
            <a:ext cx="1630983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D11261-344C-6500-7F77-150F3B40B309}"/>
              </a:ext>
            </a:extLst>
          </p:cNvPr>
          <p:cNvSpPr/>
          <p:nvPr/>
        </p:nvSpPr>
        <p:spPr>
          <a:xfrm>
            <a:off x="1042909" y="4544835"/>
            <a:ext cx="1630983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A265B8-6AF2-E3F9-2057-37E4D83A0CB1}"/>
              </a:ext>
            </a:extLst>
          </p:cNvPr>
          <p:cNvSpPr/>
          <p:nvPr/>
        </p:nvSpPr>
        <p:spPr>
          <a:xfrm>
            <a:off x="1042907" y="5348969"/>
            <a:ext cx="1630983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390176-EA34-215B-8DEB-19E8360D2967}"/>
              </a:ext>
            </a:extLst>
          </p:cNvPr>
          <p:cNvCxnSpPr/>
          <p:nvPr/>
        </p:nvCxnSpPr>
        <p:spPr>
          <a:xfrm>
            <a:off x="418655" y="4799756"/>
            <a:ext cx="5802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464842-7055-21EA-2198-E879EF89B5DB}"/>
              </a:ext>
            </a:extLst>
          </p:cNvPr>
          <p:cNvCxnSpPr/>
          <p:nvPr/>
        </p:nvCxnSpPr>
        <p:spPr>
          <a:xfrm>
            <a:off x="418655" y="5602789"/>
            <a:ext cx="5802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Minus Sign 10">
            <a:extLst>
              <a:ext uri="{FF2B5EF4-FFF2-40B4-BE49-F238E27FC236}">
                <a16:creationId xmlns:a16="http://schemas.microsoft.com/office/drawing/2014/main" id="{5F90E946-B48B-A69C-FD40-2F8AB163C122}"/>
              </a:ext>
            </a:extLst>
          </p:cNvPr>
          <p:cNvSpPr/>
          <p:nvPr/>
        </p:nvSpPr>
        <p:spPr>
          <a:xfrm rot="5400000">
            <a:off x="-1323490" y="4489216"/>
            <a:ext cx="3403961" cy="51308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4A21E4-EBE8-C80A-6021-7E354BD851CB}"/>
              </a:ext>
            </a:extLst>
          </p:cNvPr>
          <p:cNvSpPr/>
          <p:nvPr/>
        </p:nvSpPr>
        <p:spPr>
          <a:xfrm>
            <a:off x="1037167" y="3818313"/>
            <a:ext cx="163098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204B97-6065-91A7-AE26-24D322F962C4}"/>
              </a:ext>
            </a:extLst>
          </p:cNvPr>
          <p:cNvSpPr/>
          <p:nvPr/>
        </p:nvSpPr>
        <p:spPr>
          <a:xfrm>
            <a:off x="1036593" y="4551502"/>
            <a:ext cx="163098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6CC779-A083-46F8-C674-5839A52B4184}"/>
              </a:ext>
            </a:extLst>
          </p:cNvPr>
          <p:cNvSpPr/>
          <p:nvPr/>
        </p:nvSpPr>
        <p:spPr>
          <a:xfrm>
            <a:off x="1042907" y="5363869"/>
            <a:ext cx="163098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C7DE21-4512-37CD-AD4F-2CB6C56CEA35}"/>
              </a:ext>
            </a:extLst>
          </p:cNvPr>
          <p:cNvCxnSpPr>
            <a:cxnSpLocks/>
          </p:cNvCxnSpPr>
          <p:nvPr/>
        </p:nvCxnSpPr>
        <p:spPr>
          <a:xfrm>
            <a:off x="3883819" y="4022810"/>
            <a:ext cx="3584833" cy="3364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4A2766-4DAD-95AC-FE9E-66A68F18D4A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901855" y="4022810"/>
            <a:ext cx="0" cy="684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A258595-06AE-10F4-2A01-E5C0B38616C5}"/>
              </a:ext>
            </a:extLst>
          </p:cNvPr>
          <p:cNvCxnSpPr>
            <a:cxnSpLocks/>
          </p:cNvCxnSpPr>
          <p:nvPr/>
        </p:nvCxnSpPr>
        <p:spPr>
          <a:xfrm flipH="1">
            <a:off x="5428195" y="4045187"/>
            <a:ext cx="1599" cy="661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423A7DF-7424-31C7-99A4-A5E8E1C1F8DD}"/>
              </a:ext>
            </a:extLst>
          </p:cNvPr>
          <p:cNvSpPr/>
          <p:nvPr/>
        </p:nvSpPr>
        <p:spPr>
          <a:xfrm>
            <a:off x="3389337" y="4707360"/>
            <a:ext cx="1025035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hostPath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EEFD11-CFA0-361B-57C1-6E613B3A11DC}"/>
              </a:ext>
            </a:extLst>
          </p:cNvPr>
          <p:cNvSpPr/>
          <p:nvPr/>
        </p:nvSpPr>
        <p:spPr>
          <a:xfrm>
            <a:off x="5000729" y="4723738"/>
            <a:ext cx="1014592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3EA76F-CD6F-DB70-0E3B-8F8E03B6F389}"/>
              </a:ext>
            </a:extLst>
          </p:cNvPr>
          <p:cNvSpPr/>
          <p:nvPr/>
        </p:nvSpPr>
        <p:spPr>
          <a:xfrm>
            <a:off x="7034942" y="4704061"/>
            <a:ext cx="867420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AFD08CE-1263-44CB-85E0-1C003C3B8B42}"/>
              </a:ext>
            </a:extLst>
          </p:cNvPr>
          <p:cNvCxnSpPr>
            <a:cxnSpLocks/>
          </p:cNvCxnSpPr>
          <p:nvPr/>
        </p:nvCxnSpPr>
        <p:spPr>
          <a:xfrm>
            <a:off x="5125508" y="5586510"/>
            <a:ext cx="513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BDB7E59-19F5-3C3D-14EE-F903ED715B79}"/>
              </a:ext>
            </a:extLst>
          </p:cNvPr>
          <p:cNvSpPr/>
          <p:nvPr/>
        </p:nvSpPr>
        <p:spPr>
          <a:xfrm>
            <a:off x="5663749" y="5363869"/>
            <a:ext cx="904034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PV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2F26B9-B836-4726-6685-201662734588}"/>
              </a:ext>
            </a:extLst>
          </p:cNvPr>
          <p:cNvSpPr/>
          <p:nvPr/>
        </p:nvSpPr>
        <p:spPr>
          <a:xfrm>
            <a:off x="5663749" y="6038325"/>
            <a:ext cx="904034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 PVC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8FF472-0519-F0F0-EE0D-86DAC47541E1}"/>
              </a:ext>
            </a:extLst>
          </p:cNvPr>
          <p:cNvCxnSpPr>
            <a:cxnSpLocks/>
          </p:cNvCxnSpPr>
          <p:nvPr/>
        </p:nvCxnSpPr>
        <p:spPr>
          <a:xfrm>
            <a:off x="5125508" y="6280100"/>
            <a:ext cx="513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D2342C-FAAE-645A-D8BA-CCAAC5E53165}"/>
              </a:ext>
            </a:extLst>
          </p:cNvPr>
          <p:cNvCxnSpPr>
            <a:cxnSpLocks/>
          </p:cNvCxnSpPr>
          <p:nvPr/>
        </p:nvCxnSpPr>
        <p:spPr>
          <a:xfrm>
            <a:off x="7154083" y="5553338"/>
            <a:ext cx="513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B2F4C79-A910-BA57-150B-71B6DCEF5CA2}"/>
              </a:ext>
            </a:extLst>
          </p:cNvPr>
          <p:cNvSpPr/>
          <p:nvPr/>
        </p:nvSpPr>
        <p:spPr>
          <a:xfrm>
            <a:off x="7692324" y="5317163"/>
            <a:ext cx="1611919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StorageClass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C07A06-77E4-7E45-628A-F3974F91C74D}"/>
              </a:ext>
            </a:extLst>
          </p:cNvPr>
          <p:cNvSpPr/>
          <p:nvPr/>
        </p:nvSpPr>
        <p:spPr>
          <a:xfrm>
            <a:off x="7667170" y="6032611"/>
            <a:ext cx="1637071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 PVC and PV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F3CC09-E260-7EAB-AC83-4F06A9B164B3}"/>
              </a:ext>
            </a:extLst>
          </p:cNvPr>
          <p:cNvCxnSpPr>
            <a:cxnSpLocks/>
          </p:cNvCxnSpPr>
          <p:nvPr/>
        </p:nvCxnSpPr>
        <p:spPr>
          <a:xfrm>
            <a:off x="7128928" y="6274386"/>
            <a:ext cx="513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Minus Sign 47">
            <a:extLst>
              <a:ext uri="{FF2B5EF4-FFF2-40B4-BE49-F238E27FC236}">
                <a16:creationId xmlns:a16="http://schemas.microsoft.com/office/drawing/2014/main" id="{B656561D-8153-D5A8-65BC-D693DA63BF19}"/>
              </a:ext>
            </a:extLst>
          </p:cNvPr>
          <p:cNvSpPr/>
          <p:nvPr/>
        </p:nvSpPr>
        <p:spPr>
          <a:xfrm rot="5400000">
            <a:off x="4309547" y="5497362"/>
            <a:ext cx="1524511" cy="51308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28A8F8-4306-0EBC-05A2-5A0F92B0B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7468652" y="4045187"/>
            <a:ext cx="0" cy="6588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Minus Sign 49">
            <a:extLst>
              <a:ext uri="{FF2B5EF4-FFF2-40B4-BE49-F238E27FC236}">
                <a16:creationId xmlns:a16="http://schemas.microsoft.com/office/drawing/2014/main" id="{E96767C5-7138-C3A1-5CE8-9FEFB3BE0B3D}"/>
              </a:ext>
            </a:extLst>
          </p:cNvPr>
          <p:cNvSpPr/>
          <p:nvPr/>
        </p:nvSpPr>
        <p:spPr>
          <a:xfrm rot="5400000">
            <a:off x="6338121" y="5497363"/>
            <a:ext cx="1524511" cy="51308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5BF2EC0-035B-AD6C-558F-A4E227BA9520}"/>
              </a:ext>
            </a:extLst>
          </p:cNvPr>
          <p:cNvSpPr/>
          <p:nvPr/>
        </p:nvSpPr>
        <p:spPr>
          <a:xfrm>
            <a:off x="5763097" y="2412226"/>
            <a:ext cx="428153" cy="431658"/>
          </a:xfrm>
          <a:prstGeom prst="downArrow">
            <a:avLst>
              <a:gd name="adj1" fmla="val 50000"/>
              <a:gd name="adj2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E1ED5082-67E4-7C0D-DA3A-561999D17872}"/>
              </a:ext>
            </a:extLst>
          </p:cNvPr>
          <p:cNvSpPr/>
          <p:nvPr/>
        </p:nvSpPr>
        <p:spPr>
          <a:xfrm>
            <a:off x="963770" y="2412225"/>
            <a:ext cx="428154" cy="462179"/>
          </a:xfrm>
          <a:prstGeom prst="downArrow">
            <a:avLst>
              <a:gd name="adj1" fmla="val 50000"/>
              <a:gd name="adj2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A8681340-E75F-4D92-DDD8-BDCAA1073BA3}"/>
              </a:ext>
            </a:extLst>
          </p:cNvPr>
          <p:cNvSpPr/>
          <p:nvPr/>
        </p:nvSpPr>
        <p:spPr>
          <a:xfrm>
            <a:off x="5801244" y="3596811"/>
            <a:ext cx="428153" cy="431658"/>
          </a:xfrm>
          <a:prstGeom prst="downArrow">
            <a:avLst>
              <a:gd name="adj1" fmla="val 50000"/>
              <a:gd name="adj2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F3A3C10-31A9-E5D0-113E-9CCFB48915F1}"/>
              </a:ext>
            </a:extLst>
          </p:cNvPr>
          <p:cNvSpPr/>
          <p:nvPr/>
        </p:nvSpPr>
        <p:spPr>
          <a:xfrm>
            <a:off x="3408322" y="4726969"/>
            <a:ext cx="101459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F55EB2A-2741-D727-725B-00700F18AFC2}"/>
              </a:ext>
            </a:extLst>
          </p:cNvPr>
          <p:cNvSpPr/>
          <p:nvPr/>
        </p:nvSpPr>
        <p:spPr>
          <a:xfrm>
            <a:off x="5023277" y="4736789"/>
            <a:ext cx="101459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546E5FD-7B0A-6A5F-31F4-32815B5871B8}"/>
              </a:ext>
            </a:extLst>
          </p:cNvPr>
          <p:cNvSpPr/>
          <p:nvPr/>
        </p:nvSpPr>
        <p:spPr>
          <a:xfrm>
            <a:off x="7017327" y="4715328"/>
            <a:ext cx="885036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C8A41BD-5B5A-5973-1383-120AA6D704B6}"/>
              </a:ext>
            </a:extLst>
          </p:cNvPr>
          <p:cNvSpPr/>
          <p:nvPr/>
        </p:nvSpPr>
        <p:spPr>
          <a:xfrm>
            <a:off x="5663748" y="5378770"/>
            <a:ext cx="929188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8B730A8-9011-56B4-C022-83A7EC171A80}"/>
              </a:ext>
            </a:extLst>
          </p:cNvPr>
          <p:cNvSpPr/>
          <p:nvPr/>
        </p:nvSpPr>
        <p:spPr>
          <a:xfrm>
            <a:off x="5670146" y="6059105"/>
            <a:ext cx="904034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1007DAD-5225-1314-51A9-71A676015E48}"/>
              </a:ext>
            </a:extLst>
          </p:cNvPr>
          <p:cNvSpPr/>
          <p:nvPr/>
        </p:nvSpPr>
        <p:spPr>
          <a:xfrm>
            <a:off x="7720837" y="5335697"/>
            <a:ext cx="158340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ABC3C61-8DBF-D8D7-4311-0365C71B2FEC}"/>
              </a:ext>
            </a:extLst>
          </p:cNvPr>
          <p:cNvSpPr/>
          <p:nvPr/>
        </p:nvSpPr>
        <p:spPr>
          <a:xfrm>
            <a:off x="7692324" y="6053110"/>
            <a:ext cx="1637071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3D7CE9F-99EA-1883-2A8D-C5AEEBBF6B53}"/>
              </a:ext>
            </a:extLst>
          </p:cNvPr>
          <p:cNvSpPr txBox="1"/>
          <p:nvPr/>
        </p:nvSpPr>
        <p:spPr>
          <a:xfrm>
            <a:off x="2919413" y="3244334"/>
            <a:ext cx="6181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123Vitara@1234</a:t>
            </a:r>
          </a:p>
        </p:txBody>
      </p:sp>
    </p:spTree>
    <p:extLst>
      <p:ext uri="{BB962C8B-B14F-4D97-AF65-F5344CB8AC3E}">
        <p14:creationId xmlns:p14="http://schemas.microsoft.com/office/powerpoint/2010/main" val="360652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5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500"/>
                            </p:stCondLst>
                            <p:childTnLst>
                              <p:par>
                                <p:cTn id="9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5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750"/>
                            </p:stCondLst>
                            <p:childTnLst>
                              <p:par>
                                <p:cTn id="10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7500"/>
                            </p:stCondLst>
                            <p:childTnLst>
                              <p:par>
                                <p:cTn id="1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0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9500"/>
                            </p:stCondLst>
                            <p:childTnLst>
                              <p:par>
                                <p:cTn id="1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4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8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2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2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0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4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3" grpId="0" animBg="1"/>
      <p:bldP spid="5" grpId="0" animBg="1"/>
      <p:bldP spid="5" grpId="1" animBg="1"/>
      <p:bldP spid="6" grpId="0" animBg="1"/>
      <p:bldP spid="6" grpId="1" animBg="1"/>
      <p:bldP spid="11" grpId="0" animBg="1"/>
      <p:bldP spid="13" grpId="0" animBg="1"/>
      <p:bldP spid="14" grpId="0" animBg="1"/>
      <p:bldP spid="14" grpId="1" animBg="1"/>
      <p:bldP spid="20" grpId="0" animBg="1"/>
      <p:bldP spid="20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0" grpId="0" animBg="1"/>
      <p:bldP spid="30" grpId="1" animBg="1"/>
      <p:bldP spid="31" grpId="0" animBg="1"/>
      <p:bldP spid="31" grpId="1" animBg="1"/>
      <p:bldP spid="35" grpId="0" animBg="1"/>
      <p:bldP spid="35" grpId="1" animBg="1"/>
      <p:bldP spid="36" grpId="0" animBg="1"/>
      <p:bldP spid="36" grpId="1" animBg="1"/>
      <p:bldP spid="48" grpId="0" animBg="1"/>
      <p:bldP spid="48" grpId="1" animBg="1"/>
      <p:bldP spid="50" grpId="0" animBg="1"/>
      <p:bldP spid="50" grpId="1" animBg="1"/>
      <p:bldP spid="17" grpId="0" animBg="1"/>
      <p:bldP spid="51" grpId="0" animBg="1"/>
      <p:bldP spid="51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04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61532" y="3216346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What is </a:t>
              </a:r>
              <a:r>
                <a:rPr lang="en-US" sz="5400" dirty="0" err="1"/>
                <a:t>EmptyDir</a:t>
              </a:r>
              <a:r>
                <a:rPr lang="en-US" sz="5400" dirty="0"/>
                <a:t>?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6849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04CED3-16FB-EDD3-C8DB-9A4B7EB7694F}"/>
              </a:ext>
            </a:extLst>
          </p:cNvPr>
          <p:cNvSpPr txBox="1"/>
          <p:nvPr/>
        </p:nvSpPr>
        <p:spPr>
          <a:xfrm>
            <a:off x="246888" y="365760"/>
            <a:ext cx="1146657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</a:t>
            </a:r>
            <a:r>
              <a:rPr lang="en-US" sz="2800" dirty="0" err="1"/>
              <a:t>emptyDir</a:t>
            </a:r>
            <a:r>
              <a:rPr lang="en-US" sz="2800" dirty="0"/>
              <a:t> volume </a:t>
            </a:r>
            <a:r>
              <a:rPr lang="en-US" sz="2800" b="1" dirty="0">
                <a:solidFill>
                  <a:schemeClr val="accent2"/>
                </a:solidFill>
              </a:rPr>
              <a:t>is first created </a:t>
            </a:r>
            <a:r>
              <a:rPr lang="en-US" sz="2800" dirty="0"/>
              <a:t>when a Pod is assigned to a node, and </a:t>
            </a:r>
            <a:r>
              <a:rPr lang="en-US" sz="2800" b="1" dirty="0">
                <a:solidFill>
                  <a:schemeClr val="accent2"/>
                </a:solidFill>
              </a:rPr>
              <a:t>exists as long as that Pod </a:t>
            </a:r>
            <a:r>
              <a:rPr lang="en-US" sz="2800" dirty="0"/>
              <a:t>is running on that node. </a:t>
            </a:r>
          </a:p>
          <a:p>
            <a:endParaRPr lang="en-US" sz="2800" dirty="0"/>
          </a:p>
          <a:p>
            <a:r>
              <a:rPr lang="en-US" sz="2800" dirty="0"/>
              <a:t>When a Pod is removed from a node for any reason, the data in the </a:t>
            </a:r>
            <a:r>
              <a:rPr lang="en-US" sz="2800" dirty="0" err="1"/>
              <a:t>emptyDir</a:t>
            </a:r>
            <a:r>
              <a:rPr lang="en-US" sz="2800" dirty="0"/>
              <a:t> is deleted permanently.</a:t>
            </a:r>
          </a:p>
          <a:p>
            <a:endParaRPr lang="en-US" sz="2800" dirty="0"/>
          </a:p>
          <a:p>
            <a:r>
              <a:rPr lang="en-US" sz="2800" dirty="0"/>
              <a:t>As the name says, the </a:t>
            </a:r>
            <a:r>
              <a:rPr lang="en-US" sz="2800" b="1" dirty="0" err="1">
                <a:solidFill>
                  <a:schemeClr val="accent2"/>
                </a:solidFill>
              </a:rPr>
              <a:t>emptyDir</a:t>
            </a:r>
            <a:r>
              <a:rPr lang="en-US" sz="2800" b="1" dirty="0">
                <a:solidFill>
                  <a:schemeClr val="accent2"/>
                </a:solidFill>
              </a:rPr>
              <a:t> volume is initially empty. </a:t>
            </a:r>
          </a:p>
          <a:p>
            <a:endParaRPr lang="en-US" sz="2800" dirty="0"/>
          </a:p>
          <a:p>
            <a:r>
              <a:rPr lang="en-US" sz="2800" dirty="0"/>
              <a:t>All containers in the Pod can read and write the same files in the </a:t>
            </a:r>
            <a:r>
              <a:rPr lang="en-US" sz="2800" dirty="0" err="1"/>
              <a:t>emptyDir</a:t>
            </a:r>
            <a:r>
              <a:rPr lang="en-US" sz="2800" dirty="0"/>
              <a:t> volume, though that volume can be mounted at the same or different paths in each container. </a:t>
            </a:r>
          </a:p>
          <a:p>
            <a:endParaRPr lang="en-US" sz="2800" dirty="0"/>
          </a:p>
          <a:p>
            <a:r>
              <a:rPr lang="en-US" sz="2800" dirty="0"/>
              <a:t>Kubernetes will create a random directory on node for the pod.</a:t>
            </a:r>
          </a:p>
        </p:txBody>
      </p:sp>
    </p:spTree>
    <p:extLst>
      <p:ext uri="{BB962C8B-B14F-4D97-AF65-F5344CB8AC3E}">
        <p14:creationId xmlns:p14="http://schemas.microsoft.com/office/powerpoint/2010/main" val="155095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C600ED-2C35-A187-314A-F19E93A8FC70}"/>
              </a:ext>
            </a:extLst>
          </p:cNvPr>
          <p:cNvSpPr/>
          <p:nvPr/>
        </p:nvSpPr>
        <p:spPr>
          <a:xfrm>
            <a:off x="1534885" y="1099458"/>
            <a:ext cx="2623457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EmptyDir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5BD69C-F576-5D8E-C15C-AE203FCB0152}"/>
              </a:ext>
            </a:extLst>
          </p:cNvPr>
          <p:cNvGrpSpPr/>
          <p:nvPr/>
        </p:nvGrpSpPr>
        <p:grpSpPr>
          <a:xfrm>
            <a:off x="7277100" y="838200"/>
            <a:ext cx="2623457" cy="3603171"/>
            <a:chOff x="4566557" y="1099458"/>
            <a:chExt cx="2623457" cy="36031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50E2F55-41FC-5687-B857-8E45B9D12311}"/>
                </a:ext>
              </a:extLst>
            </p:cNvPr>
            <p:cNvSpPr/>
            <p:nvPr/>
          </p:nvSpPr>
          <p:spPr>
            <a:xfrm>
              <a:off x="4566557" y="1099458"/>
              <a:ext cx="2623457" cy="360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B88900-EFFA-10A5-FE3F-137139D89F27}"/>
                </a:ext>
              </a:extLst>
            </p:cNvPr>
            <p:cNvSpPr txBox="1"/>
            <p:nvPr/>
          </p:nvSpPr>
          <p:spPr>
            <a:xfrm>
              <a:off x="5094513" y="1186230"/>
              <a:ext cx="1752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Node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F8CF19B-927D-F1B6-7908-DD18CF9EC451}"/>
              </a:ext>
            </a:extLst>
          </p:cNvPr>
          <p:cNvGrpSpPr/>
          <p:nvPr/>
        </p:nvGrpSpPr>
        <p:grpSpPr>
          <a:xfrm>
            <a:off x="7886699" y="2639785"/>
            <a:ext cx="1404257" cy="1181100"/>
            <a:chOff x="7587342" y="2239736"/>
            <a:chExt cx="1404257" cy="11811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733F70B-F0C4-3E51-3904-B10B8BDE6C06}"/>
                </a:ext>
              </a:extLst>
            </p:cNvPr>
            <p:cNvSpPr/>
            <p:nvPr/>
          </p:nvSpPr>
          <p:spPr>
            <a:xfrm>
              <a:off x="7587342" y="2239736"/>
              <a:ext cx="1404257" cy="1181100"/>
            </a:xfrm>
            <a:prstGeom prst="rect">
              <a:avLst/>
            </a:prstGeom>
            <a:scene3d>
              <a:camera prst="perspectiveRelaxed"/>
              <a:lightRig rig="threePt" dir="t"/>
            </a:scene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B820F6-7235-FBDB-FF30-405E5C2CE93E}"/>
                </a:ext>
              </a:extLst>
            </p:cNvPr>
            <p:cNvSpPr txBox="1"/>
            <p:nvPr/>
          </p:nvSpPr>
          <p:spPr>
            <a:xfrm>
              <a:off x="7772399" y="2585025"/>
              <a:ext cx="1219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SSD</a:t>
              </a:r>
              <a:endParaRPr lang="en-US" dirty="0"/>
            </a:p>
          </p:txBody>
        </p:sp>
      </p:grp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7C141C04-B50A-0E79-7D5B-AE48F994EC75}"/>
              </a:ext>
            </a:extLst>
          </p:cNvPr>
          <p:cNvSpPr/>
          <p:nvPr/>
        </p:nvSpPr>
        <p:spPr>
          <a:xfrm>
            <a:off x="7668984" y="1719630"/>
            <a:ext cx="1839685" cy="707886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RAM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BE2FFE1-5261-A431-9585-F4A3A62A2FCD}"/>
              </a:ext>
            </a:extLst>
          </p:cNvPr>
          <p:cNvSpPr/>
          <p:nvPr/>
        </p:nvSpPr>
        <p:spPr>
          <a:xfrm rot="337348">
            <a:off x="4157664" y="1602970"/>
            <a:ext cx="3585781" cy="46824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36C7CA-1FAC-0C3A-EF2F-337113182AE7}"/>
              </a:ext>
            </a:extLst>
          </p:cNvPr>
          <p:cNvSpPr/>
          <p:nvPr/>
        </p:nvSpPr>
        <p:spPr>
          <a:xfrm rot="788759">
            <a:off x="4084097" y="2293478"/>
            <a:ext cx="3870334" cy="46824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770CE-7E80-55A6-8048-F255D2D66697}"/>
              </a:ext>
            </a:extLst>
          </p:cNvPr>
          <p:cNvSpPr txBox="1"/>
          <p:nvPr/>
        </p:nvSpPr>
        <p:spPr>
          <a:xfrm>
            <a:off x="1874520" y="468868"/>
            <a:ext cx="1664208" cy="369332"/>
          </a:xfrm>
          <a:custGeom>
            <a:avLst/>
            <a:gdLst>
              <a:gd name="connsiteX0" fmla="*/ 0 w 1664208"/>
              <a:gd name="connsiteY0" fmla="*/ 0 h 369332"/>
              <a:gd name="connsiteX1" fmla="*/ 521452 w 1664208"/>
              <a:gd name="connsiteY1" fmla="*/ 0 h 369332"/>
              <a:gd name="connsiteX2" fmla="*/ 1092830 w 1664208"/>
              <a:gd name="connsiteY2" fmla="*/ 0 h 369332"/>
              <a:gd name="connsiteX3" fmla="*/ 1664208 w 1664208"/>
              <a:gd name="connsiteY3" fmla="*/ 0 h 369332"/>
              <a:gd name="connsiteX4" fmla="*/ 1664208 w 1664208"/>
              <a:gd name="connsiteY4" fmla="*/ 369332 h 369332"/>
              <a:gd name="connsiteX5" fmla="*/ 1076188 w 1664208"/>
              <a:gd name="connsiteY5" fmla="*/ 369332 h 369332"/>
              <a:gd name="connsiteX6" fmla="*/ 504810 w 1664208"/>
              <a:gd name="connsiteY6" fmla="*/ 369332 h 369332"/>
              <a:gd name="connsiteX7" fmla="*/ 0 w 1664208"/>
              <a:gd name="connsiteY7" fmla="*/ 369332 h 369332"/>
              <a:gd name="connsiteX8" fmla="*/ 0 w 166420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4208" h="369332" extrusionOk="0">
                <a:moveTo>
                  <a:pt x="0" y="0"/>
                </a:moveTo>
                <a:cubicBezTo>
                  <a:pt x="112453" y="-23774"/>
                  <a:pt x="325103" y="46462"/>
                  <a:pt x="521452" y="0"/>
                </a:cubicBezTo>
                <a:cubicBezTo>
                  <a:pt x="717801" y="-46462"/>
                  <a:pt x="813015" y="15028"/>
                  <a:pt x="1092830" y="0"/>
                </a:cubicBezTo>
                <a:cubicBezTo>
                  <a:pt x="1372645" y="-15028"/>
                  <a:pt x="1529883" y="30230"/>
                  <a:pt x="1664208" y="0"/>
                </a:cubicBezTo>
                <a:cubicBezTo>
                  <a:pt x="1669881" y="174498"/>
                  <a:pt x="1620241" y="232590"/>
                  <a:pt x="1664208" y="369332"/>
                </a:cubicBezTo>
                <a:cubicBezTo>
                  <a:pt x="1428220" y="413831"/>
                  <a:pt x="1265530" y="308073"/>
                  <a:pt x="1076188" y="369332"/>
                </a:cubicBezTo>
                <a:cubicBezTo>
                  <a:pt x="886846" y="430591"/>
                  <a:pt x="714650" y="315977"/>
                  <a:pt x="504810" y="369332"/>
                </a:cubicBezTo>
                <a:cubicBezTo>
                  <a:pt x="294970" y="422687"/>
                  <a:pt x="123489" y="333569"/>
                  <a:pt x="0" y="369332"/>
                </a:cubicBezTo>
                <a:cubicBezTo>
                  <a:pt x="-21480" y="252237"/>
                  <a:pt x="5016" y="83731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9757359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Initially Empty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70962A-09EB-C8FD-9675-1969317BFB8D}"/>
              </a:ext>
            </a:extLst>
          </p:cNvPr>
          <p:cNvSpPr/>
          <p:nvPr/>
        </p:nvSpPr>
        <p:spPr>
          <a:xfrm>
            <a:off x="2846613" y="838200"/>
            <a:ext cx="317211" cy="368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5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30C6A-F75F-8714-E170-7656C66CC55C}"/>
              </a:ext>
            </a:extLst>
          </p:cNvPr>
          <p:cNvSpPr txBox="1"/>
          <p:nvPr/>
        </p:nvSpPr>
        <p:spPr>
          <a:xfrm>
            <a:off x="422910" y="142947"/>
            <a:ext cx="60944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</a:t>
            </a:r>
          </a:p>
          <a:p>
            <a:r>
              <a:rPr lang="en-US" sz="2400" dirty="0"/>
              <a:t>kind: Pod</a:t>
            </a:r>
          </a:p>
          <a:p>
            <a:r>
              <a:rPr lang="en-US" sz="2400" dirty="0"/>
              <a:t>metadata:</a:t>
            </a:r>
          </a:p>
          <a:p>
            <a:r>
              <a:rPr lang="en-US" sz="2400" dirty="0"/>
              <a:t>  name: emptydir-pod1</a:t>
            </a:r>
          </a:p>
          <a:p>
            <a:r>
              <a:rPr lang="en-US" sz="2400" dirty="0"/>
              <a:t>  namespace: core</a:t>
            </a:r>
          </a:p>
          <a:p>
            <a:r>
              <a:rPr lang="en-US" sz="2400" dirty="0"/>
              <a:t>spec:</a:t>
            </a:r>
          </a:p>
          <a:p>
            <a:r>
              <a:rPr lang="en-US" sz="2400" dirty="0"/>
              <a:t>  containers:</a:t>
            </a:r>
          </a:p>
          <a:p>
            <a:r>
              <a:rPr lang="en-US" sz="2400" dirty="0"/>
              <a:t>  - image: nginx</a:t>
            </a:r>
          </a:p>
          <a:p>
            <a:r>
              <a:rPr lang="en-US" sz="2400" dirty="0"/>
              <a:t>    name: emptydir-container1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83B193-1E93-D63D-77C3-E4E51444D3E9}"/>
              </a:ext>
            </a:extLst>
          </p:cNvPr>
          <p:cNvSpPr/>
          <p:nvPr/>
        </p:nvSpPr>
        <p:spPr>
          <a:xfrm>
            <a:off x="422911" y="545124"/>
            <a:ext cx="1442466" cy="4058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BA9550-7628-A93D-B0FA-67F78A1B479D}"/>
              </a:ext>
            </a:extLst>
          </p:cNvPr>
          <p:cNvSpPr/>
          <p:nvPr/>
        </p:nvSpPr>
        <p:spPr>
          <a:xfrm>
            <a:off x="557022" y="1255308"/>
            <a:ext cx="2999993" cy="4058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703B09-978D-C389-A59B-A328E70F51C4}"/>
              </a:ext>
            </a:extLst>
          </p:cNvPr>
          <p:cNvSpPr/>
          <p:nvPr/>
        </p:nvSpPr>
        <p:spPr>
          <a:xfrm>
            <a:off x="611886" y="1648181"/>
            <a:ext cx="2277618" cy="4058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DDDD5-12C4-5DD5-94FB-D17C5D206B97}"/>
              </a:ext>
            </a:extLst>
          </p:cNvPr>
          <p:cNvSpPr/>
          <p:nvPr/>
        </p:nvSpPr>
        <p:spPr>
          <a:xfrm>
            <a:off x="735329" y="3177247"/>
            <a:ext cx="3489197" cy="4058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5B73F1-3BED-7514-E0C4-63FF0B103720}"/>
              </a:ext>
            </a:extLst>
          </p:cNvPr>
          <p:cNvSpPr/>
          <p:nvPr/>
        </p:nvSpPr>
        <p:spPr>
          <a:xfrm>
            <a:off x="614552" y="2773521"/>
            <a:ext cx="2000632" cy="4058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3889C9-C0B0-58A8-C4F1-BD0A79E6373C}"/>
              </a:ext>
            </a:extLst>
          </p:cNvPr>
          <p:cNvCxnSpPr>
            <a:cxnSpLocks/>
          </p:cNvCxnSpPr>
          <p:nvPr/>
        </p:nvCxnSpPr>
        <p:spPr>
          <a:xfrm>
            <a:off x="611886" y="2773521"/>
            <a:ext cx="1454658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5708AA-68E7-D971-4315-BBB6B2416CAC}"/>
              </a:ext>
            </a:extLst>
          </p:cNvPr>
          <p:cNvCxnSpPr>
            <a:cxnSpLocks/>
          </p:cNvCxnSpPr>
          <p:nvPr/>
        </p:nvCxnSpPr>
        <p:spPr>
          <a:xfrm>
            <a:off x="741427" y="2884639"/>
            <a:ext cx="0" cy="89595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FF9FBC-2EAC-1BE9-8380-FB3F8106D722}"/>
              </a:ext>
            </a:extLst>
          </p:cNvPr>
          <p:cNvCxnSpPr>
            <a:cxnSpLocks/>
          </p:cNvCxnSpPr>
          <p:nvPr/>
        </p:nvCxnSpPr>
        <p:spPr>
          <a:xfrm>
            <a:off x="735330" y="3559267"/>
            <a:ext cx="3333750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1883030-482E-199E-8A1E-93A41D00E0CA}"/>
              </a:ext>
            </a:extLst>
          </p:cNvPr>
          <p:cNvSpPr/>
          <p:nvPr/>
        </p:nvSpPr>
        <p:spPr>
          <a:xfrm>
            <a:off x="557022" y="2446906"/>
            <a:ext cx="3667506" cy="122347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7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30C6A-F75F-8714-E170-7656C66CC55C}"/>
              </a:ext>
            </a:extLst>
          </p:cNvPr>
          <p:cNvSpPr txBox="1"/>
          <p:nvPr/>
        </p:nvSpPr>
        <p:spPr>
          <a:xfrm>
            <a:off x="422910" y="142947"/>
            <a:ext cx="609447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</a:t>
            </a:r>
          </a:p>
          <a:p>
            <a:r>
              <a:rPr lang="en-US" sz="2400" dirty="0"/>
              <a:t>kind: Pod</a:t>
            </a:r>
          </a:p>
          <a:p>
            <a:r>
              <a:rPr lang="en-US" sz="2400" dirty="0"/>
              <a:t>metadata:</a:t>
            </a:r>
          </a:p>
          <a:p>
            <a:r>
              <a:rPr lang="en-US" sz="2400" dirty="0"/>
              <a:t>  name: emptydir-pod2</a:t>
            </a:r>
          </a:p>
          <a:p>
            <a:r>
              <a:rPr lang="en-US" sz="2400" dirty="0"/>
              <a:t>  namespace: core</a:t>
            </a:r>
          </a:p>
          <a:p>
            <a:r>
              <a:rPr lang="en-US" sz="2400" dirty="0"/>
              <a:t>spec: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    </a:t>
            </a:r>
          </a:p>
          <a:p>
            <a:r>
              <a:rPr lang="en-US" sz="2400" dirty="0"/>
              <a:t>     </a:t>
            </a:r>
          </a:p>
          <a:p>
            <a:r>
              <a:rPr lang="en-US" sz="2400" dirty="0"/>
              <a:t>  containers:</a:t>
            </a:r>
          </a:p>
          <a:p>
            <a:r>
              <a:rPr lang="en-US" sz="2400" dirty="0"/>
              <a:t>  - image: nginx</a:t>
            </a:r>
          </a:p>
          <a:p>
            <a:r>
              <a:rPr lang="en-US" sz="2400" dirty="0"/>
              <a:t>    name: emptydir-container2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EF6ED7-C6E7-5E29-3F48-CB2E40A4FADB}"/>
              </a:ext>
            </a:extLst>
          </p:cNvPr>
          <p:cNvSpPr/>
          <p:nvPr/>
        </p:nvSpPr>
        <p:spPr>
          <a:xfrm>
            <a:off x="547878" y="3882514"/>
            <a:ext cx="3667506" cy="122347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37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5545-7467-4B78-A6BE-6AAB74DA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249" y="140042"/>
            <a:ext cx="5801751" cy="1325563"/>
          </a:xfrm>
        </p:spPr>
        <p:txBody>
          <a:bodyPr/>
          <a:lstStyle/>
          <a:p>
            <a:r>
              <a:rPr lang="en-US" dirty="0"/>
              <a:t>Agenda of this video.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4B53-9469-4572-BB05-1B094482C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89" y="1209822"/>
            <a:ext cx="10734822" cy="48546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Why we need Volume?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Volume?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Types of Volumes?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 What is </a:t>
            </a:r>
            <a:r>
              <a:rPr lang="en-US" dirty="0" err="1"/>
              <a:t>EmptyDir</a:t>
            </a:r>
            <a:r>
              <a:rPr lang="en-US" dirty="0"/>
              <a:t>?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 What is </a:t>
            </a:r>
            <a:r>
              <a:rPr lang="en-US" dirty="0" err="1"/>
              <a:t>hostPath</a:t>
            </a:r>
            <a:r>
              <a:rPr lang="en-US" dirty="0"/>
              <a:t>?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 What is Static Volume?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 What is Dynamic Volume?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14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30C6A-F75F-8714-E170-7656C66CC55C}"/>
              </a:ext>
            </a:extLst>
          </p:cNvPr>
          <p:cNvSpPr txBox="1"/>
          <p:nvPr/>
        </p:nvSpPr>
        <p:spPr>
          <a:xfrm>
            <a:off x="422910" y="142947"/>
            <a:ext cx="609447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</a:t>
            </a:r>
          </a:p>
          <a:p>
            <a:r>
              <a:rPr lang="en-US" sz="2400" dirty="0"/>
              <a:t>kind: Pod</a:t>
            </a:r>
          </a:p>
          <a:p>
            <a:r>
              <a:rPr lang="en-US" sz="2400" dirty="0"/>
              <a:t>metadata:</a:t>
            </a:r>
          </a:p>
          <a:p>
            <a:r>
              <a:rPr lang="en-US" sz="2400" dirty="0"/>
              <a:t>  name: emptydir-pod2</a:t>
            </a:r>
          </a:p>
          <a:p>
            <a:r>
              <a:rPr lang="en-US" sz="2400" dirty="0"/>
              <a:t>  namespace: core</a:t>
            </a:r>
          </a:p>
          <a:p>
            <a:r>
              <a:rPr lang="en-US" sz="2400" dirty="0"/>
              <a:t>spec:</a:t>
            </a:r>
          </a:p>
          <a:p>
            <a:r>
              <a:rPr lang="en-US" sz="2400" dirty="0"/>
              <a:t>  volumes:</a:t>
            </a:r>
          </a:p>
          <a:p>
            <a:r>
              <a:rPr lang="en-US" sz="2400" dirty="0"/>
              <a:t>  - name: vol1-emptydir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emptyDir</a:t>
            </a:r>
            <a:r>
              <a:rPr lang="en-US" sz="2400" dirty="0"/>
              <a:t>:</a:t>
            </a:r>
          </a:p>
          <a:p>
            <a:r>
              <a:rPr lang="en-US" sz="2400" dirty="0"/>
              <a:t>      </a:t>
            </a:r>
            <a:r>
              <a:rPr lang="en-US" sz="2400" dirty="0" err="1"/>
              <a:t>sizeLimit</a:t>
            </a:r>
            <a:r>
              <a:rPr lang="en-US" sz="2400" dirty="0"/>
              <a:t>: 500Mi</a:t>
            </a:r>
          </a:p>
          <a:p>
            <a:r>
              <a:rPr lang="en-US" sz="2400" dirty="0"/>
              <a:t>  containers:</a:t>
            </a:r>
          </a:p>
          <a:p>
            <a:r>
              <a:rPr lang="en-US" sz="2400" dirty="0"/>
              <a:t>  - image: nginx</a:t>
            </a:r>
          </a:p>
          <a:p>
            <a:r>
              <a:rPr lang="en-US" sz="2400" dirty="0"/>
              <a:t>    name: emptydir-container2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9B497A-8B43-4EB8-B70A-7051A119A957}"/>
              </a:ext>
            </a:extLst>
          </p:cNvPr>
          <p:cNvSpPr/>
          <p:nvPr/>
        </p:nvSpPr>
        <p:spPr>
          <a:xfrm>
            <a:off x="422910" y="2068805"/>
            <a:ext cx="976122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C2E433-6DCB-56B2-D4DC-1D65715A386F}"/>
              </a:ext>
            </a:extLst>
          </p:cNvPr>
          <p:cNvSpPr/>
          <p:nvPr/>
        </p:nvSpPr>
        <p:spPr>
          <a:xfrm>
            <a:off x="575310" y="2408020"/>
            <a:ext cx="1363218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E7A238-7DE3-6136-5577-EFF557C738BB}"/>
              </a:ext>
            </a:extLst>
          </p:cNvPr>
          <p:cNvSpPr/>
          <p:nvPr/>
        </p:nvSpPr>
        <p:spPr>
          <a:xfrm>
            <a:off x="598170" y="2771519"/>
            <a:ext cx="2871978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60CE5A-8405-299F-2EB6-843905341F5D}"/>
              </a:ext>
            </a:extLst>
          </p:cNvPr>
          <p:cNvSpPr/>
          <p:nvPr/>
        </p:nvSpPr>
        <p:spPr>
          <a:xfrm>
            <a:off x="598170" y="3135018"/>
            <a:ext cx="1596390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9B83B1-AA1B-900A-4D1F-4FC34A87FE6A}"/>
              </a:ext>
            </a:extLst>
          </p:cNvPr>
          <p:cNvSpPr/>
          <p:nvPr/>
        </p:nvSpPr>
        <p:spPr>
          <a:xfrm>
            <a:off x="831342" y="3540557"/>
            <a:ext cx="2341626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8DD0DE-E167-CBD7-49CD-BA86E185294A}"/>
              </a:ext>
            </a:extLst>
          </p:cNvPr>
          <p:cNvSpPr/>
          <p:nvPr/>
        </p:nvSpPr>
        <p:spPr>
          <a:xfrm>
            <a:off x="547878" y="3882514"/>
            <a:ext cx="3667506" cy="122347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69F1AE-3A4E-7456-CE9C-3EC6071E4B72}"/>
              </a:ext>
            </a:extLst>
          </p:cNvPr>
          <p:cNvSpPr/>
          <p:nvPr/>
        </p:nvSpPr>
        <p:spPr>
          <a:xfrm>
            <a:off x="547878" y="2415368"/>
            <a:ext cx="3667506" cy="146714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6D2FF-0D19-4213-28D9-459B25A9729D}"/>
              </a:ext>
            </a:extLst>
          </p:cNvPr>
          <p:cNvCxnSpPr>
            <a:cxnSpLocks/>
          </p:cNvCxnSpPr>
          <p:nvPr/>
        </p:nvCxnSpPr>
        <p:spPr>
          <a:xfrm>
            <a:off x="611886" y="2773521"/>
            <a:ext cx="1454658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54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30C6A-F75F-8714-E170-7656C66CC55C}"/>
              </a:ext>
            </a:extLst>
          </p:cNvPr>
          <p:cNvSpPr txBox="1"/>
          <p:nvPr/>
        </p:nvSpPr>
        <p:spPr>
          <a:xfrm>
            <a:off x="422910" y="142947"/>
            <a:ext cx="6094476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</a:t>
            </a:r>
          </a:p>
          <a:p>
            <a:r>
              <a:rPr lang="en-US" sz="2400" dirty="0"/>
              <a:t>kind: Pod</a:t>
            </a:r>
          </a:p>
          <a:p>
            <a:r>
              <a:rPr lang="en-US" sz="2400" dirty="0"/>
              <a:t>metadata:</a:t>
            </a:r>
          </a:p>
          <a:p>
            <a:r>
              <a:rPr lang="en-US" sz="2400" dirty="0"/>
              <a:t>  name: emptydir-pod2</a:t>
            </a:r>
          </a:p>
          <a:p>
            <a:r>
              <a:rPr lang="en-US" sz="2400" dirty="0"/>
              <a:t>  namespace: core</a:t>
            </a:r>
          </a:p>
          <a:p>
            <a:r>
              <a:rPr lang="en-US" sz="2400" dirty="0"/>
              <a:t>spec:</a:t>
            </a:r>
          </a:p>
          <a:p>
            <a:r>
              <a:rPr lang="en-US" sz="2400" dirty="0"/>
              <a:t>  volumes:</a:t>
            </a:r>
          </a:p>
          <a:p>
            <a:r>
              <a:rPr lang="en-US" sz="2400" dirty="0"/>
              <a:t>  - name: vol1-emptydir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emptyDir</a:t>
            </a:r>
            <a:r>
              <a:rPr lang="en-US" sz="2400" dirty="0"/>
              <a:t>:</a:t>
            </a:r>
          </a:p>
          <a:p>
            <a:r>
              <a:rPr lang="en-US" sz="2400" dirty="0"/>
              <a:t>      </a:t>
            </a:r>
            <a:r>
              <a:rPr lang="en-US" sz="2400" dirty="0" err="1"/>
              <a:t>sizeLimit</a:t>
            </a:r>
            <a:r>
              <a:rPr lang="en-US" sz="2400" dirty="0"/>
              <a:t>: 500Mi</a:t>
            </a:r>
          </a:p>
          <a:p>
            <a:r>
              <a:rPr lang="en-US" sz="2400" dirty="0"/>
              <a:t>  containers:</a:t>
            </a:r>
          </a:p>
          <a:p>
            <a:r>
              <a:rPr lang="en-US" sz="2400" dirty="0"/>
              <a:t>  - image: nginx</a:t>
            </a:r>
          </a:p>
          <a:p>
            <a:r>
              <a:rPr lang="en-US" sz="2400" dirty="0"/>
              <a:t>    name: emptydir-container2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volumeMounts</a:t>
            </a:r>
            <a:r>
              <a:rPr lang="en-US" sz="2400" dirty="0"/>
              <a:t>:</a:t>
            </a:r>
          </a:p>
          <a:p>
            <a:r>
              <a:rPr lang="en-US" sz="2400" dirty="0"/>
              <a:t>    - </a:t>
            </a:r>
            <a:r>
              <a:rPr lang="en-US" sz="2400" dirty="0" err="1"/>
              <a:t>mountPath</a:t>
            </a:r>
            <a:r>
              <a:rPr lang="en-US" sz="2400" dirty="0"/>
              <a:t>: /cache</a:t>
            </a:r>
          </a:p>
          <a:p>
            <a:r>
              <a:rPr lang="en-US" sz="2400" dirty="0"/>
              <a:t>      name: vol1-emptydir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3F8BFB-861D-D301-817A-617EEABABC38}"/>
              </a:ext>
            </a:extLst>
          </p:cNvPr>
          <p:cNvSpPr/>
          <p:nvPr/>
        </p:nvSpPr>
        <p:spPr>
          <a:xfrm>
            <a:off x="547878" y="3882514"/>
            <a:ext cx="3731514" cy="226207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AB4D15-E860-3420-ED31-6219B2FC27AB}"/>
              </a:ext>
            </a:extLst>
          </p:cNvPr>
          <p:cNvSpPr/>
          <p:nvPr/>
        </p:nvSpPr>
        <p:spPr>
          <a:xfrm>
            <a:off x="598170" y="2771519"/>
            <a:ext cx="2871978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E9694A-AB1D-220E-C0A2-4DD0419F59F0}"/>
              </a:ext>
            </a:extLst>
          </p:cNvPr>
          <p:cNvSpPr/>
          <p:nvPr/>
        </p:nvSpPr>
        <p:spPr>
          <a:xfrm>
            <a:off x="842010" y="5685407"/>
            <a:ext cx="2871978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937D3-056D-B926-91C2-DB7BEBE23CF7}"/>
              </a:ext>
            </a:extLst>
          </p:cNvPr>
          <p:cNvSpPr/>
          <p:nvPr/>
        </p:nvSpPr>
        <p:spPr>
          <a:xfrm>
            <a:off x="677418" y="4948160"/>
            <a:ext cx="2184654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B8052A-91AC-E95C-8553-5EB1977CD8F0}"/>
              </a:ext>
            </a:extLst>
          </p:cNvPr>
          <p:cNvSpPr/>
          <p:nvPr/>
        </p:nvSpPr>
        <p:spPr>
          <a:xfrm>
            <a:off x="677418" y="5364625"/>
            <a:ext cx="3263646" cy="77996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09FD7E-6889-525F-AE4A-508294D30144}"/>
              </a:ext>
            </a:extLst>
          </p:cNvPr>
          <p:cNvCxnSpPr>
            <a:cxnSpLocks/>
          </p:cNvCxnSpPr>
          <p:nvPr/>
        </p:nvCxnSpPr>
        <p:spPr>
          <a:xfrm>
            <a:off x="778002" y="5135020"/>
            <a:ext cx="0" cy="832931"/>
          </a:xfrm>
          <a:prstGeom prst="line">
            <a:avLst/>
          </a:prstGeom>
          <a:ln w="38100" cap="flat" cmpd="sng" algn="ctr">
            <a:solidFill>
              <a:srgbClr val="FFFF00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0686C8-9FB0-96F3-CB4D-D775F8D809B8}"/>
              </a:ext>
            </a:extLst>
          </p:cNvPr>
          <p:cNvCxnSpPr>
            <a:cxnSpLocks/>
          </p:cNvCxnSpPr>
          <p:nvPr/>
        </p:nvCxnSpPr>
        <p:spPr>
          <a:xfrm>
            <a:off x="950214" y="5685407"/>
            <a:ext cx="2341626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80EDB45A-3995-CAD4-9307-F0B0702D2823}"/>
              </a:ext>
            </a:extLst>
          </p:cNvPr>
          <p:cNvSpPr/>
          <p:nvPr/>
        </p:nvSpPr>
        <p:spPr>
          <a:xfrm>
            <a:off x="3731577" y="4057992"/>
            <a:ext cx="1362331" cy="208659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DE813196-18D5-5C17-28AA-FB0C45FF421D}"/>
              </a:ext>
            </a:extLst>
          </p:cNvPr>
          <p:cNvSpPr/>
          <p:nvPr/>
        </p:nvSpPr>
        <p:spPr>
          <a:xfrm rot="9413460" flipH="1">
            <a:off x="3683797" y="2529799"/>
            <a:ext cx="1085849" cy="17139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036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8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C600ED-2C35-A187-314A-F19E93A8FC70}"/>
              </a:ext>
            </a:extLst>
          </p:cNvPr>
          <p:cNvSpPr/>
          <p:nvPr/>
        </p:nvSpPr>
        <p:spPr>
          <a:xfrm>
            <a:off x="1534885" y="1099458"/>
            <a:ext cx="2623457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EmptyDir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5BD69C-F576-5D8E-C15C-AE203FCB0152}"/>
              </a:ext>
            </a:extLst>
          </p:cNvPr>
          <p:cNvGrpSpPr/>
          <p:nvPr/>
        </p:nvGrpSpPr>
        <p:grpSpPr>
          <a:xfrm>
            <a:off x="7277100" y="838200"/>
            <a:ext cx="2623457" cy="3603171"/>
            <a:chOff x="4566557" y="1099458"/>
            <a:chExt cx="2623457" cy="36031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50E2F55-41FC-5687-B857-8E45B9D12311}"/>
                </a:ext>
              </a:extLst>
            </p:cNvPr>
            <p:cNvSpPr/>
            <p:nvPr/>
          </p:nvSpPr>
          <p:spPr>
            <a:xfrm>
              <a:off x="4566557" y="1099458"/>
              <a:ext cx="2623457" cy="360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B88900-EFFA-10A5-FE3F-137139D89F27}"/>
                </a:ext>
              </a:extLst>
            </p:cNvPr>
            <p:cNvSpPr txBox="1"/>
            <p:nvPr/>
          </p:nvSpPr>
          <p:spPr>
            <a:xfrm>
              <a:off x="5094513" y="1186230"/>
              <a:ext cx="1752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Node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F8CF19B-927D-F1B6-7908-DD18CF9EC451}"/>
              </a:ext>
            </a:extLst>
          </p:cNvPr>
          <p:cNvGrpSpPr/>
          <p:nvPr/>
        </p:nvGrpSpPr>
        <p:grpSpPr>
          <a:xfrm>
            <a:off x="7886699" y="2639785"/>
            <a:ext cx="1404257" cy="1181100"/>
            <a:chOff x="7587342" y="2239736"/>
            <a:chExt cx="1404257" cy="11811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733F70B-F0C4-3E51-3904-B10B8BDE6C06}"/>
                </a:ext>
              </a:extLst>
            </p:cNvPr>
            <p:cNvSpPr/>
            <p:nvPr/>
          </p:nvSpPr>
          <p:spPr>
            <a:xfrm>
              <a:off x="7587342" y="2239736"/>
              <a:ext cx="1404257" cy="1181100"/>
            </a:xfrm>
            <a:prstGeom prst="rect">
              <a:avLst/>
            </a:prstGeom>
            <a:scene3d>
              <a:camera prst="perspectiveRelaxed"/>
              <a:lightRig rig="threePt" dir="t"/>
            </a:scene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B820F6-7235-FBDB-FF30-405E5C2CE93E}"/>
                </a:ext>
              </a:extLst>
            </p:cNvPr>
            <p:cNvSpPr txBox="1"/>
            <p:nvPr/>
          </p:nvSpPr>
          <p:spPr>
            <a:xfrm>
              <a:off x="7772399" y="2585025"/>
              <a:ext cx="1219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SSD</a:t>
              </a:r>
              <a:endParaRPr lang="en-US" dirty="0"/>
            </a:p>
          </p:txBody>
        </p:sp>
      </p:grp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7C141C04-B50A-0E79-7D5B-AE48F994EC75}"/>
              </a:ext>
            </a:extLst>
          </p:cNvPr>
          <p:cNvSpPr/>
          <p:nvPr/>
        </p:nvSpPr>
        <p:spPr>
          <a:xfrm>
            <a:off x="7668984" y="1719630"/>
            <a:ext cx="1839685" cy="707886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RAM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BE2FFE1-5261-A431-9585-F4A3A62A2FCD}"/>
              </a:ext>
            </a:extLst>
          </p:cNvPr>
          <p:cNvSpPr/>
          <p:nvPr/>
        </p:nvSpPr>
        <p:spPr>
          <a:xfrm rot="337348">
            <a:off x="4157664" y="1602970"/>
            <a:ext cx="3585781" cy="46824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36C7CA-1FAC-0C3A-EF2F-337113182AE7}"/>
              </a:ext>
            </a:extLst>
          </p:cNvPr>
          <p:cNvSpPr/>
          <p:nvPr/>
        </p:nvSpPr>
        <p:spPr>
          <a:xfrm rot="788759">
            <a:off x="4084097" y="2293478"/>
            <a:ext cx="3870334" cy="46824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B770CE-7E80-55A6-8048-F255D2D66697}"/>
              </a:ext>
            </a:extLst>
          </p:cNvPr>
          <p:cNvSpPr txBox="1"/>
          <p:nvPr/>
        </p:nvSpPr>
        <p:spPr>
          <a:xfrm>
            <a:off x="1874520" y="468868"/>
            <a:ext cx="1664208" cy="369332"/>
          </a:xfrm>
          <a:custGeom>
            <a:avLst/>
            <a:gdLst>
              <a:gd name="connsiteX0" fmla="*/ 0 w 1664208"/>
              <a:gd name="connsiteY0" fmla="*/ 0 h 369332"/>
              <a:gd name="connsiteX1" fmla="*/ 521452 w 1664208"/>
              <a:gd name="connsiteY1" fmla="*/ 0 h 369332"/>
              <a:gd name="connsiteX2" fmla="*/ 1092830 w 1664208"/>
              <a:gd name="connsiteY2" fmla="*/ 0 h 369332"/>
              <a:gd name="connsiteX3" fmla="*/ 1664208 w 1664208"/>
              <a:gd name="connsiteY3" fmla="*/ 0 h 369332"/>
              <a:gd name="connsiteX4" fmla="*/ 1664208 w 1664208"/>
              <a:gd name="connsiteY4" fmla="*/ 369332 h 369332"/>
              <a:gd name="connsiteX5" fmla="*/ 1076188 w 1664208"/>
              <a:gd name="connsiteY5" fmla="*/ 369332 h 369332"/>
              <a:gd name="connsiteX6" fmla="*/ 504810 w 1664208"/>
              <a:gd name="connsiteY6" fmla="*/ 369332 h 369332"/>
              <a:gd name="connsiteX7" fmla="*/ 0 w 1664208"/>
              <a:gd name="connsiteY7" fmla="*/ 369332 h 369332"/>
              <a:gd name="connsiteX8" fmla="*/ 0 w 166420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4208" h="369332" extrusionOk="0">
                <a:moveTo>
                  <a:pt x="0" y="0"/>
                </a:moveTo>
                <a:cubicBezTo>
                  <a:pt x="112453" y="-23774"/>
                  <a:pt x="325103" y="46462"/>
                  <a:pt x="521452" y="0"/>
                </a:cubicBezTo>
                <a:cubicBezTo>
                  <a:pt x="717801" y="-46462"/>
                  <a:pt x="813015" y="15028"/>
                  <a:pt x="1092830" y="0"/>
                </a:cubicBezTo>
                <a:cubicBezTo>
                  <a:pt x="1372645" y="-15028"/>
                  <a:pt x="1529883" y="30230"/>
                  <a:pt x="1664208" y="0"/>
                </a:cubicBezTo>
                <a:cubicBezTo>
                  <a:pt x="1669881" y="174498"/>
                  <a:pt x="1620241" y="232590"/>
                  <a:pt x="1664208" y="369332"/>
                </a:cubicBezTo>
                <a:cubicBezTo>
                  <a:pt x="1428220" y="413831"/>
                  <a:pt x="1265530" y="308073"/>
                  <a:pt x="1076188" y="369332"/>
                </a:cubicBezTo>
                <a:cubicBezTo>
                  <a:pt x="886846" y="430591"/>
                  <a:pt x="714650" y="315977"/>
                  <a:pt x="504810" y="369332"/>
                </a:cubicBezTo>
                <a:cubicBezTo>
                  <a:pt x="294970" y="422687"/>
                  <a:pt x="123489" y="333569"/>
                  <a:pt x="0" y="369332"/>
                </a:cubicBezTo>
                <a:cubicBezTo>
                  <a:pt x="-21480" y="252237"/>
                  <a:pt x="5016" y="83731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9757359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Initially Empty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70962A-09EB-C8FD-9675-1969317BFB8D}"/>
              </a:ext>
            </a:extLst>
          </p:cNvPr>
          <p:cNvSpPr/>
          <p:nvPr/>
        </p:nvSpPr>
        <p:spPr>
          <a:xfrm>
            <a:off x="2846613" y="838200"/>
            <a:ext cx="317211" cy="368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27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82279-6315-A0F1-0BAD-594C18304DFD}"/>
              </a:ext>
            </a:extLst>
          </p:cNvPr>
          <p:cNvSpPr/>
          <p:nvPr/>
        </p:nvSpPr>
        <p:spPr>
          <a:xfrm>
            <a:off x="2215166" y="341840"/>
            <a:ext cx="3451539" cy="1017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Volume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C4FE0-EB66-861A-EF77-ADC9CD02222C}"/>
              </a:ext>
            </a:extLst>
          </p:cNvPr>
          <p:cNvSpPr/>
          <p:nvPr/>
        </p:nvSpPr>
        <p:spPr>
          <a:xfrm>
            <a:off x="338457" y="2874404"/>
            <a:ext cx="1876709" cy="639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Ephemeral</a:t>
            </a:r>
            <a:endParaRPr lang="en-US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AF37E8E0-8F87-2D09-855D-A721139C16B2}"/>
              </a:ext>
            </a:extLst>
          </p:cNvPr>
          <p:cNvSpPr/>
          <p:nvPr/>
        </p:nvSpPr>
        <p:spPr>
          <a:xfrm>
            <a:off x="-483008" y="1771580"/>
            <a:ext cx="8553775" cy="101743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45DE9F4-A3AD-296B-C16C-67BC25417737}"/>
              </a:ext>
            </a:extLst>
          </p:cNvPr>
          <p:cNvSpPr/>
          <p:nvPr/>
        </p:nvSpPr>
        <p:spPr>
          <a:xfrm>
            <a:off x="3541690" y="1359271"/>
            <a:ext cx="579545" cy="824618"/>
          </a:xfrm>
          <a:prstGeom prst="downArrow">
            <a:avLst>
              <a:gd name="adj1" fmla="val 50000"/>
              <a:gd name="adj2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D5F50D-21CF-6CBF-5554-9B3AD5B623BF}"/>
              </a:ext>
            </a:extLst>
          </p:cNvPr>
          <p:cNvSpPr/>
          <p:nvPr/>
        </p:nvSpPr>
        <p:spPr>
          <a:xfrm>
            <a:off x="338457" y="2844604"/>
            <a:ext cx="1876709" cy="63998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A08399B-968D-C10A-832C-F11040A9A485}"/>
              </a:ext>
            </a:extLst>
          </p:cNvPr>
          <p:cNvCxnSpPr/>
          <p:nvPr/>
        </p:nvCxnSpPr>
        <p:spPr>
          <a:xfrm>
            <a:off x="409862" y="3982157"/>
            <a:ext cx="5802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8CB9FC2-CB96-5170-A075-0E55263C9ABA}"/>
              </a:ext>
            </a:extLst>
          </p:cNvPr>
          <p:cNvSpPr/>
          <p:nvPr/>
        </p:nvSpPr>
        <p:spPr>
          <a:xfrm>
            <a:off x="1036592" y="3818727"/>
            <a:ext cx="1630983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D11261-344C-6500-7F77-150F3B40B309}"/>
              </a:ext>
            </a:extLst>
          </p:cNvPr>
          <p:cNvSpPr/>
          <p:nvPr/>
        </p:nvSpPr>
        <p:spPr>
          <a:xfrm>
            <a:off x="1042909" y="4544835"/>
            <a:ext cx="1630983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A265B8-6AF2-E3F9-2057-37E4D83A0CB1}"/>
              </a:ext>
            </a:extLst>
          </p:cNvPr>
          <p:cNvSpPr/>
          <p:nvPr/>
        </p:nvSpPr>
        <p:spPr>
          <a:xfrm>
            <a:off x="1042907" y="5348969"/>
            <a:ext cx="1630983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390176-EA34-215B-8DEB-19E8360D2967}"/>
              </a:ext>
            </a:extLst>
          </p:cNvPr>
          <p:cNvCxnSpPr/>
          <p:nvPr/>
        </p:nvCxnSpPr>
        <p:spPr>
          <a:xfrm>
            <a:off x="418655" y="4799756"/>
            <a:ext cx="5802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464842-7055-21EA-2198-E879EF89B5DB}"/>
              </a:ext>
            </a:extLst>
          </p:cNvPr>
          <p:cNvCxnSpPr/>
          <p:nvPr/>
        </p:nvCxnSpPr>
        <p:spPr>
          <a:xfrm>
            <a:off x="418655" y="5602789"/>
            <a:ext cx="5802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Minus Sign 10">
            <a:extLst>
              <a:ext uri="{FF2B5EF4-FFF2-40B4-BE49-F238E27FC236}">
                <a16:creationId xmlns:a16="http://schemas.microsoft.com/office/drawing/2014/main" id="{5F90E946-B48B-A69C-FD40-2F8AB163C122}"/>
              </a:ext>
            </a:extLst>
          </p:cNvPr>
          <p:cNvSpPr/>
          <p:nvPr/>
        </p:nvSpPr>
        <p:spPr>
          <a:xfrm rot="5400000">
            <a:off x="-1323490" y="4489216"/>
            <a:ext cx="3403961" cy="51308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4A21E4-EBE8-C80A-6021-7E354BD851CB}"/>
              </a:ext>
            </a:extLst>
          </p:cNvPr>
          <p:cNvSpPr/>
          <p:nvPr/>
        </p:nvSpPr>
        <p:spPr>
          <a:xfrm>
            <a:off x="1037167" y="3818313"/>
            <a:ext cx="163098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204B97-6065-91A7-AE26-24D322F962C4}"/>
              </a:ext>
            </a:extLst>
          </p:cNvPr>
          <p:cNvSpPr/>
          <p:nvPr/>
        </p:nvSpPr>
        <p:spPr>
          <a:xfrm>
            <a:off x="1036593" y="4551502"/>
            <a:ext cx="163098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6CC779-A083-46F8-C674-5839A52B4184}"/>
              </a:ext>
            </a:extLst>
          </p:cNvPr>
          <p:cNvSpPr/>
          <p:nvPr/>
        </p:nvSpPr>
        <p:spPr>
          <a:xfrm>
            <a:off x="1042907" y="5363869"/>
            <a:ext cx="163098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5BF2EC0-035B-AD6C-558F-A4E227BA9520}"/>
              </a:ext>
            </a:extLst>
          </p:cNvPr>
          <p:cNvSpPr/>
          <p:nvPr/>
        </p:nvSpPr>
        <p:spPr>
          <a:xfrm>
            <a:off x="5763097" y="2412226"/>
            <a:ext cx="428153" cy="431658"/>
          </a:xfrm>
          <a:prstGeom prst="downArrow">
            <a:avLst>
              <a:gd name="adj1" fmla="val 50000"/>
              <a:gd name="adj2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E1ED5082-67E4-7C0D-DA3A-561999D17872}"/>
              </a:ext>
            </a:extLst>
          </p:cNvPr>
          <p:cNvSpPr/>
          <p:nvPr/>
        </p:nvSpPr>
        <p:spPr>
          <a:xfrm>
            <a:off x="963770" y="2412225"/>
            <a:ext cx="428154" cy="462179"/>
          </a:xfrm>
          <a:prstGeom prst="downArrow">
            <a:avLst>
              <a:gd name="adj1" fmla="val 50000"/>
              <a:gd name="adj2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3D7CE9F-99EA-1883-2A8D-C5AEEBBF6B53}"/>
              </a:ext>
            </a:extLst>
          </p:cNvPr>
          <p:cNvSpPr txBox="1"/>
          <p:nvPr/>
        </p:nvSpPr>
        <p:spPr>
          <a:xfrm>
            <a:off x="2919413" y="3244334"/>
            <a:ext cx="6181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123Vitara@1234</a:t>
            </a:r>
          </a:p>
        </p:txBody>
      </p:sp>
    </p:spTree>
    <p:extLst>
      <p:ext uri="{BB962C8B-B14F-4D97-AF65-F5344CB8AC3E}">
        <p14:creationId xmlns:p14="http://schemas.microsoft.com/office/powerpoint/2010/main" val="302918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82279-6315-A0F1-0BAD-594C18304DFD}"/>
              </a:ext>
            </a:extLst>
          </p:cNvPr>
          <p:cNvSpPr/>
          <p:nvPr/>
        </p:nvSpPr>
        <p:spPr>
          <a:xfrm>
            <a:off x="2215166" y="341840"/>
            <a:ext cx="3451539" cy="1017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Volume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A4BE20-1CB5-C1A9-032D-4A395B289077}"/>
              </a:ext>
            </a:extLst>
          </p:cNvPr>
          <p:cNvSpPr/>
          <p:nvPr/>
        </p:nvSpPr>
        <p:spPr>
          <a:xfrm>
            <a:off x="5157645" y="2874403"/>
            <a:ext cx="1833578" cy="692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Durable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C4FE0-EB66-861A-EF77-ADC9CD02222C}"/>
              </a:ext>
            </a:extLst>
          </p:cNvPr>
          <p:cNvSpPr/>
          <p:nvPr/>
        </p:nvSpPr>
        <p:spPr>
          <a:xfrm>
            <a:off x="338457" y="2874404"/>
            <a:ext cx="1876709" cy="639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Ephemeral</a:t>
            </a:r>
            <a:endParaRPr lang="en-US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AF37E8E0-8F87-2D09-855D-A721139C16B2}"/>
              </a:ext>
            </a:extLst>
          </p:cNvPr>
          <p:cNvSpPr/>
          <p:nvPr/>
        </p:nvSpPr>
        <p:spPr>
          <a:xfrm>
            <a:off x="-483008" y="1771580"/>
            <a:ext cx="8553775" cy="101743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45DE9F4-A3AD-296B-C16C-67BC25417737}"/>
              </a:ext>
            </a:extLst>
          </p:cNvPr>
          <p:cNvSpPr/>
          <p:nvPr/>
        </p:nvSpPr>
        <p:spPr>
          <a:xfrm>
            <a:off x="3541690" y="1359271"/>
            <a:ext cx="579545" cy="824618"/>
          </a:xfrm>
          <a:prstGeom prst="downArrow">
            <a:avLst>
              <a:gd name="adj1" fmla="val 50000"/>
              <a:gd name="adj2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D5F50D-21CF-6CBF-5554-9B3AD5B623BF}"/>
              </a:ext>
            </a:extLst>
          </p:cNvPr>
          <p:cNvSpPr/>
          <p:nvPr/>
        </p:nvSpPr>
        <p:spPr>
          <a:xfrm>
            <a:off x="338457" y="2844604"/>
            <a:ext cx="1876709" cy="63998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FBE2CC-DC1B-1D61-ABE2-175C9DCB871A}"/>
              </a:ext>
            </a:extLst>
          </p:cNvPr>
          <p:cNvSpPr/>
          <p:nvPr/>
        </p:nvSpPr>
        <p:spPr>
          <a:xfrm>
            <a:off x="5157646" y="2853709"/>
            <a:ext cx="1833578" cy="7134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A08399B-968D-C10A-832C-F11040A9A485}"/>
              </a:ext>
            </a:extLst>
          </p:cNvPr>
          <p:cNvCxnSpPr/>
          <p:nvPr/>
        </p:nvCxnSpPr>
        <p:spPr>
          <a:xfrm>
            <a:off x="409862" y="3982157"/>
            <a:ext cx="5802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8CB9FC2-CB96-5170-A075-0E55263C9ABA}"/>
              </a:ext>
            </a:extLst>
          </p:cNvPr>
          <p:cNvSpPr/>
          <p:nvPr/>
        </p:nvSpPr>
        <p:spPr>
          <a:xfrm>
            <a:off x="1036592" y="3818727"/>
            <a:ext cx="1630983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D11261-344C-6500-7F77-150F3B40B309}"/>
              </a:ext>
            </a:extLst>
          </p:cNvPr>
          <p:cNvSpPr/>
          <p:nvPr/>
        </p:nvSpPr>
        <p:spPr>
          <a:xfrm>
            <a:off x="1042909" y="4544835"/>
            <a:ext cx="1630983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A265B8-6AF2-E3F9-2057-37E4D83A0CB1}"/>
              </a:ext>
            </a:extLst>
          </p:cNvPr>
          <p:cNvSpPr/>
          <p:nvPr/>
        </p:nvSpPr>
        <p:spPr>
          <a:xfrm>
            <a:off x="1042907" y="5348969"/>
            <a:ext cx="1630983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390176-EA34-215B-8DEB-19E8360D2967}"/>
              </a:ext>
            </a:extLst>
          </p:cNvPr>
          <p:cNvCxnSpPr/>
          <p:nvPr/>
        </p:nvCxnSpPr>
        <p:spPr>
          <a:xfrm>
            <a:off x="418655" y="4799756"/>
            <a:ext cx="5802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464842-7055-21EA-2198-E879EF89B5DB}"/>
              </a:ext>
            </a:extLst>
          </p:cNvPr>
          <p:cNvCxnSpPr/>
          <p:nvPr/>
        </p:nvCxnSpPr>
        <p:spPr>
          <a:xfrm>
            <a:off x="418655" y="5602789"/>
            <a:ext cx="5802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Minus Sign 10">
            <a:extLst>
              <a:ext uri="{FF2B5EF4-FFF2-40B4-BE49-F238E27FC236}">
                <a16:creationId xmlns:a16="http://schemas.microsoft.com/office/drawing/2014/main" id="{5F90E946-B48B-A69C-FD40-2F8AB163C122}"/>
              </a:ext>
            </a:extLst>
          </p:cNvPr>
          <p:cNvSpPr/>
          <p:nvPr/>
        </p:nvSpPr>
        <p:spPr>
          <a:xfrm rot="5400000">
            <a:off x="-1323490" y="4489216"/>
            <a:ext cx="3403961" cy="51308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4A21E4-EBE8-C80A-6021-7E354BD851CB}"/>
              </a:ext>
            </a:extLst>
          </p:cNvPr>
          <p:cNvSpPr/>
          <p:nvPr/>
        </p:nvSpPr>
        <p:spPr>
          <a:xfrm>
            <a:off x="1037167" y="3818313"/>
            <a:ext cx="163098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204B97-6065-91A7-AE26-24D322F962C4}"/>
              </a:ext>
            </a:extLst>
          </p:cNvPr>
          <p:cNvSpPr/>
          <p:nvPr/>
        </p:nvSpPr>
        <p:spPr>
          <a:xfrm>
            <a:off x="1036593" y="4551502"/>
            <a:ext cx="163098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6CC779-A083-46F8-C674-5839A52B4184}"/>
              </a:ext>
            </a:extLst>
          </p:cNvPr>
          <p:cNvSpPr/>
          <p:nvPr/>
        </p:nvSpPr>
        <p:spPr>
          <a:xfrm>
            <a:off x="1042907" y="5363869"/>
            <a:ext cx="163098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C7DE21-4512-37CD-AD4F-2CB6C56CEA35}"/>
              </a:ext>
            </a:extLst>
          </p:cNvPr>
          <p:cNvCxnSpPr>
            <a:cxnSpLocks/>
          </p:cNvCxnSpPr>
          <p:nvPr/>
        </p:nvCxnSpPr>
        <p:spPr>
          <a:xfrm>
            <a:off x="3883819" y="4022810"/>
            <a:ext cx="3584833" cy="3364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4A2766-4DAD-95AC-FE9E-66A68F18D4A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901855" y="4022810"/>
            <a:ext cx="0" cy="684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A258595-06AE-10F4-2A01-E5C0B38616C5}"/>
              </a:ext>
            </a:extLst>
          </p:cNvPr>
          <p:cNvCxnSpPr>
            <a:cxnSpLocks/>
          </p:cNvCxnSpPr>
          <p:nvPr/>
        </p:nvCxnSpPr>
        <p:spPr>
          <a:xfrm flipH="1">
            <a:off x="5428195" y="4045187"/>
            <a:ext cx="1599" cy="661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423A7DF-7424-31C7-99A4-A5E8E1C1F8DD}"/>
              </a:ext>
            </a:extLst>
          </p:cNvPr>
          <p:cNvSpPr/>
          <p:nvPr/>
        </p:nvSpPr>
        <p:spPr>
          <a:xfrm>
            <a:off x="3389337" y="4707360"/>
            <a:ext cx="1025035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hostPath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EEFD11-CFA0-361B-57C1-6E613B3A11DC}"/>
              </a:ext>
            </a:extLst>
          </p:cNvPr>
          <p:cNvSpPr/>
          <p:nvPr/>
        </p:nvSpPr>
        <p:spPr>
          <a:xfrm>
            <a:off x="5000729" y="4723738"/>
            <a:ext cx="1014592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3EA76F-CD6F-DB70-0E3B-8F8E03B6F389}"/>
              </a:ext>
            </a:extLst>
          </p:cNvPr>
          <p:cNvSpPr/>
          <p:nvPr/>
        </p:nvSpPr>
        <p:spPr>
          <a:xfrm>
            <a:off x="7034942" y="4704061"/>
            <a:ext cx="867420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AFD08CE-1263-44CB-85E0-1C003C3B8B42}"/>
              </a:ext>
            </a:extLst>
          </p:cNvPr>
          <p:cNvCxnSpPr>
            <a:cxnSpLocks/>
          </p:cNvCxnSpPr>
          <p:nvPr/>
        </p:nvCxnSpPr>
        <p:spPr>
          <a:xfrm>
            <a:off x="5125508" y="5586510"/>
            <a:ext cx="513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BDB7E59-19F5-3C3D-14EE-F903ED715B79}"/>
              </a:ext>
            </a:extLst>
          </p:cNvPr>
          <p:cNvSpPr/>
          <p:nvPr/>
        </p:nvSpPr>
        <p:spPr>
          <a:xfrm>
            <a:off x="5663749" y="5363869"/>
            <a:ext cx="904034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PV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2F26B9-B836-4726-6685-201662734588}"/>
              </a:ext>
            </a:extLst>
          </p:cNvPr>
          <p:cNvSpPr/>
          <p:nvPr/>
        </p:nvSpPr>
        <p:spPr>
          <a:xfrm>
            <a:off x="5663749" y="6038325"/>
            <a:ext cx="904034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 PVC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8FF472-0519-F0F0-EE0D-86DAC47541E1}"/>
              </a:ext>
            </a:extLst>
          </p:cNvPr>
          <p:cNvCxnSpPr>
            <a:cxnSpLocks/>
          </p:cNvCxnSpPr>
          <p:nvPr/>
        </p:nvCxnSpPr>
        <p:spPr>
          <a:xfrm>
            <a:off x="5125508" y="6280100"/>
            <a:ext cx="513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D2342C-FAAE-645A-D8BA-CCAAC5E53165}"/>
              </a:ext>
            </a:extLst>
          </p:cNvPr>
          <p:cNvCxnSpPr>
            <a:cxnSpLocks/>
          </p:cNvCxnSpPr>
          <p:nvPr/>
        </p:nvCxnSpPr>
        <p:spPr>
          <a:xfrm>
            <a:off x="7154083" y="5553338"/>
            <a:ext cx="513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B2F4C79-A910-BA57-150B-71B6DCEF5CA2}"/>
              </a:ext>
            </a:extLst>
          </p:cNvPr>
          <p:cNvSpPr/>
          <p:nvPr/>
        </p:nvSpPr>
        <p:spPr>
          <a:xfrm>
            <a:off x="7692324" y="5317163"/>
            <a:ext cx="1611919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StorageClass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C07A06-77E4-7E45-628A-F3974F91C74D}"/>
              </a:ext>
            </a:extLst>
          </p:cNvPr>
          <p:cNvSpPr/>
          <p:nvPr/>
        </p:nvSpPr>
        <p:spPr>
          <a:xfrm>
            <a:off x="7667170" y="6032611"/>
            <a:ext cx="1637071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 PVC and PV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F3CC09-E260-7EAB-AC83-4F06A9B164B3}"/>
              </a:ext>
            </a:extLst>
          </p:cNvPr>
          <p:cNvCxnSpPr>
            <a:cxnSpLocks/>
          </p:cNvCxnSpPr>
          <p:nvPr/>
        </p:nvCxnSpPr>
        <p:spPr>
          <a:xfrm>
            <a:off x="7128928" y="6274386"/>
            <a:ext cx="513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Minus Sign 47">
            <a:extLst>
              <a:ext uri="{FF2B5EF4-FFF2-40B4-BE49-F238E27FC236}">
                <a16:creationId xmlns:a16="http://schemas.microsoft.com/office/drawing/2014/main" id="{B656561D-8153-D5A8-65BC-D693DA63BF19}"/>
              </a:ext>
            </a:extLst>
          </p:cNvPr>
          <p:cNvSpPr/>
          <p:nvPr/>
        </p:nvSpPr>
        <p:spPr>
          <a:xfrm rot="5400000">
            <a:off x="4309547" y="5497362"/>
            <a:ext cx="1524511" cy="51308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28A8F8-4306-0EBC-05A2-5A0F92B0B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7468652" y="4045187"/>
            <a:ext cx="0" cy="6588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Minus Sign 49">
            <a:extLst>
              <a:ext uri="{FF2B5EF4-FFF2-40B4-BE49-F238E27FC236}">
                <a16:creationId xmlns:a16="http://schemas.microsoft.com/office/drawing/2014/main" id="{E96767C5-7138-C3A1-5CE8-9FEFB3BE0B3D}"/>
              </a:ext>
            </a:extLst>
          </p:cNvPr>
          <p:cNvSpPr/>
          <p:nvPr/>
        </p:nvSpPr>
        <p:spPr>
          <a:xfrm rot="5400000">
            <a:off x="6338121" y="5497363"/>
            <a:ext cx="1524511" cy="51308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5BF2EC0-035B-AD6C-558F-A4E227BA9520}"/>
              </a:ext>
            </a:extLst>
          </p:cNvPr>
          <p:cNvSpPr/>
          <p:nvPr/>
        </p:nvSpPr>
        <p:spPr>
          <a:xfrm>
            <a:off x="5763097" y="2412226"/>
            <a:ext cx="428153" cy="431658"/>
          </a:xfrm>
          <a:prstGeom prst="downArrow">
            <a:avLst>
              <a:gd name="adj1" fmla="val 50000"/>
              <a:gd name="adj2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E1ED5082-67E4-7C0D-DA3A-561999D17872}"/>
              </a:ext>
            </a:extLst>
          </p:cNvPr>
          <p:cNvSpPr/>
          <p:nvPr/>
        </p:nvSpPr>
        <p:spPr>
          <a:xfrm>
            <a:off x="963770" y="2412225"/>
            <a:ext cx="428154" cy="462179"/>
          </a:xfrm>
          <a:prstGeom prst="downArrow">
            <a:avLst>
              <a:gd name="adj1" fmla="val 50000"/>
              <a:gd name="adj2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A8681340-E75F-4D92-DDD8-BDCAA1073BA3}"/>
              </a:ext>
            </a:extLst>
          </p:cNvPr>
          <p:cNvSpPr/>
          <p:nvPr/>
        </p:nvSpPr>
        <p:spPr>
          <a:xfrm>
            <a:off x="5801244" y="3596811"/>
            <a:ext cx="428153" cy="431658"/>
          </a:xfrm>
          <a:prstGeom prst="downArrow">
            <a:avLst>
              <a:gd name="adj1" fmla="val 50000"/>
              <a:gd name="adj2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F3A3C10-31A9-E5D0-113E-9CCFB48915F1}"/>
              </a:ext>
            </a:extLst>
          </p:cNvPr>
          <p:cNvSpPr/>
          <p:nvPr/>
        </p:nvSpPr>
        <p:spPr>
          <a:xfrm>
            <a:off x="3408322" y="4726969"/>
            <a:ext cx="101459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F55EB2A-2741-D727-725B-00700F18AFC2}"/>
              </a:ext>
            </a:extLst>
          </p:cNvPr>
          <p:cNvSpPr/>
          <p:nvPr/>
        </p:nvSpPr>
        <p:spPr>
          <a:xfrm>
            <a:off x="5023277" y="4736789"/>
            <a:ext cx="101459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546E5FD-7B0A-6A5F-31F4-32815B5871B8}"/>
              </a:ext>
            </a:extLst>
          </p:cNvPr>
          <p:cNvSpPr/>
          <p:nvPr/>
        </p:nvSpPr>
        <p:spPr>
          <a:xfrm>
            <a:off x="7017327" y="4715328"/>
            <a:ext cx="885036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C8A41BD-5B5A-5973-1383-120AA6D704B6}"/>
              </a:ext>
            </a:extLst>
          </p:cNvPr>
          <p:cNvSpPr/>
          <p:nvPr/>
        </p:nvSpPr>
        <p:spPr>
          <a:xfrm>
            <a:off x="5663748" y="5378770"/>
            <a:ext cx="929188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8B730A8-9011-56B4-C022-83A7EC171A80}"/>
              </a:ext>
            </a:extLst>
          </p:cNvPr>
          <p:cNvSpPr/>
          <p:nvPr/>
        </p:nvSpPr>
        <p:spPr>
          <a:xfrm>
            <a:off x="5670146" y="6059105"/>
            <a:ext cx="904034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1007DAD-5225-1314-51A9-71A676015E48}"/>
              </a:ext>
            </a:extLst>
          </p:cNvPr>
          <p:cNvSpPr/>
          <p:nvPr/>
        </p:nvSpPr>
        <p:spPr>
          <a:xfrm>
            <a:off x="7720837" y="5335697"/>
            <a:ext cx="158340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ABC3C61-8DBF-D8D7-4311-0365C71B2FEC}"/>
              </a:ext>
            </a:extLst>
          </p:cNvPr>
          <p:cNvSpPr/>
          <p:nvPr/>
        </p:nvSpPr>
        <p:spPr>
          <a:xfrm>
            <a:off x="7692324" y="6053110"/>
            <a:ext cx="1637071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3D7CE9F-99EA-1883-2A8D-C5AEEBBF6B53}"/>
              </a:ext>
            </a:extLst>
          </p:cNvPr>
          <p:cNvSpPr txBox="1"/>
          <p:nvPr/>
        </p:nvSpPr>
        <p:spPr>
          <a:xfrm>
            <a:off x="2919413" y="3244334"/>
            <a:ext cx="6181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123Vitara@1234</a:t>
            </a:r>
          </a:p>
        </p:txBody>
      </p:sp>
    </p:spTree>
    <p:extLst>
      <p:ext uri="{BB962C8B-B14F-4D97-AF65-F5344CB8AC3E}">
        <p14:creationId xmlns:p14="http://schemas.microsoft.com/office/powerpoint/2010/main" val="287843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 animBg="1"/>
      <p:bldP spid="30" grpId="0" animBg="1"/>
      <p:bldP spid="31" grpId="0" animBg="1"/>
      <p:bldP spid="69" grpId="1" animBg="1"/>
      <p:bldP spid="72" grpId="0" animBg="1"/>
      <p:bldP spid="7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05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61532" y="3216346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What is </a:t>
              </a:r>
              <a:r>
                <a:rPr lang="en-US" sz="5400" dirty="0" err="1"/>
                <a:t>hostPath</a:t>
              </a:r>
              <a:r>
                <a:rPr lang="en-US" sz="5400" dirty="0"/>
                <a:t>?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998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C600ED-2C35-A187-314A-F19E93A8FC70}"/>
              </a:ext>
            </a:extLst>
          </p:cNvPr>
          <p:cNvSpPr/>
          <p:nvPr/>
        </p:nvSpPr>
        <p:spPr>
          <a:xfrm>
            <a:off x="1534885" y="1099458"/>
            <a:ext cx="2623457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EmptyDir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5BD69C-F576-5D8E-C15C-AE203FCB0152}"/>
              </a:ext>
            </a:extLst>
          </p:cNvPr>
          <p:cNvGrpSpPr/>
          <p:nvPr/>
        </p:nvGrpSpPr>
        <p:grpSpPr>
          <a:xfrm>
            <a:off x="7277100" y="838200"/>
            <a:ext cx="2623457" cy="3603171"/>
            <a:chOff x="4566557" y="1099458"/>
            <a:chExt cx="2623457" cy="360317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50E2F55-41FC-5687-B857-8E45B9D12311}"/>
                </a:ext>
              </a:extLst>
            </p:cNvPr>
            <p:cNvSpPr/>
            <p:nvPr/>
          </p:nvSpPr>
          <p:spPr>
            <a:xfrm>
              <a:off x="4566557" y="1099458"/>
              <a:ext cx="2623457" cy="360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B88900-EFFA-10A5-FE3F-137139D89F27}"/>
                </a:ext>
              </a:extLst>
            </p:cNvPr>
            <p:cNvSpPr txBox="1"/>
            <p:nvPr/>
          </p:nvSpPr>
          <p:spPr>
            <a:xfrm>
              <a:off x="5094513" y="1186230"/>
              <a:ext cx="1752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Node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F8CF19B-927D-F1B6-7908-DD18CF9EC451}"/>
              </a:ext>
            </a:extLst>
          </p:cNvPr>
          <p:cNvGrpSpPr/>
          <p:nvPr/>
        </p:nvGrpSpPr>
        <p:grpSpPr>
          <a:xfrm>
            <a:off x="7886699" y="2639785"/>
            <a:ext cx="1404257" cy="1181100"/>
            <a:chOff x="7587342" y="2239736"/>
            <a:chExt cx="1404257" cy="11811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733F70B-F0C4-3E51-3904-B10B8BDE6C06}"/>
                </a:ext>
              </a:extLst>
            </p:cNvPr>
            <p:cNvSpPr/>
            <p:nvPr/>
          </p:nvSpPr>
          <p:spPr>
            <a:xfrm>
              <a:off x="7587342" y="2239736"/>
              <a:ext cx="1404257" cy="1181100"/>
            </a:xfrm>
            <a:prstGeom prst="rect">
              <a:avLst/>
            </a:prstGeom>
            <a:scene3d>
              <a:camera prst="perspectiveRelaxed"/>
              <a:lightRig rig="threePt" dir="t"/>
            </a:scene3d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B820F6-7235-FBDB-FF30-405E5C2CE93E}"/>
                </a:ext>
              </a:extLst>
            </p:cNvPr>
            <p:cNvSpPr txBox="1"/>
            <p:nvPr/>
          </p:nvSpPr>
          <p:spPr>
            <a:xfrm>
              <a:off x="7772399" y="2585025"/>
              <a:ext cx="1219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SSD</a:t>
              </a:r>
              <a:endParaRPr lang="en-US" dirty="0"/>
            </a:p>
          </p:txBody>
        </p:sp>
      </p:grp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7C141C04-B50A-0E79-7D5B-AE48F994EC75}"/>
              </a:ext>
            </a:extLst>
          </p:cNvPr>
          <p:cNvSpPr/>
          <p:nvPr/>
        </p:nvSpPr>
        <p:spPr>
          <a:xfrm>
            <a:off x="7668984" y="1719630"/>
            <a:ext cx="1839685" cy="707886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RAM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BE2FFE1-5261-A431-9585-F4A3A62A2FCD}"/>
              </a:ext>
            </a:extLst>
          </p:cNvPr>
          <p:cNvSpPr/>
          <p:nvPr/>
        </p:nvSpPr>
        <p:spPr>
          <a:xfrm rot="337348">
            <a:off x="4157664" y="1602970"/>
            <a:ext cx="3585781" cy="46824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36C7CA-1FAC-0C3A-EF2F-337113182AE7}"/>
              </a:ext>
            </a:extLst>
          </p:cNvPr>
          <p:cNvSpPr/>
          <p:nvPr/>
        </p:nvSpPr>
        <p:spPr>
          <a:xfrm rot="788759">
            <a:off x="4084097" y="2293478"/>
            <a:ext cx="3870334" cy="46824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8F825-93EC-6798-4772-E477522E5066}"/>
              </a:ext>
            </a:extLst>
          </p:cNvPr>
          <p:cNvSpPr txBox="1"/>
          <p:nvPr/>
        </p:nvSpPr>
        <p:spPr>
          <a:xfrm>
            <a:off x="1874520" y="468868"/>
            <a:ext cx="1664208" cy="369332"/>
          </a:xfrm>
          <a:custGeom>
            <a:avLst/>
            <a:gdLst>
              <a:gd name="connsiteX0" fmla="*/ 0 w 1664208"/>
              <a:gd name="connsiteY0" fmla="*/ 0 h 369332"/>
              <a:gd name="connsiteX1" fmla="*/ 521452 w 1664208"/>
              <a:gd name="connsiteY1" fmla="*/ 0 h 369332"/>
              <a:gd name="connsiteX2" fmla="*/ 1092830 w 1664208"/>
              <a:gd name="connsiteY2" fmla="*/ 0 h 369332"/>
              <a:gd name="connsiteX3" fmla="*/ 1664208 w 1664208"/>
              <a:gd name="connsiteY3" fmla="*/ 0 h 369332"/>
              <a:gd name="connsiteX4" fmla="*/ 1664208 w 1664208"/>
              <a:gd name="connsiteY4" fmla="*/ 369332 h 369332"/>
              <a:gd name="connsiteX5" fmla="*/ 1076188 w 1664208"/>
              <a:gd name="connsiteY5" fmla="*/ 369332 h 369332"/>
              <a:gd name="connsiteX6" fmla="*/ 504810 w 1664208"/>
              <a:gd name="connsiteY6" fmla="*/ 369332 h 369332"/>
              <a:gd name="connsiteX7" fmla="*/ 0 w 1664208"/>
              <a:gd name="connsiteY7" fmla="*/ 369332 h 369332"/>
              <a:gd name="connsiteX8" fmla="*/ 0 w 1664208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4208" h="369332" extrusionOk="0">
                <a:moveTo>
                  <a:pt x="0" y="0"/>
                </a:moveTo>
                <a:cubicBezTo>
                  <a:pt x="112453" y="-23774"/>
                  <a:pt x="325103" y="46462"/>
                  <a:pt x="521452" y="0"/>
                </a:cubicBezTo>
                <a:cubicBezTo>
                  <a:pt x="717801" y="-46462"/>
                  <a:pt x="813015" y="15028"/>
                  <a:pt x="1092830" y="0"/>
                </a:cubicBezTo>
                <a:cubicBezTo>
                  <a:pt x="1372645" y="-15028"/>
                  <a:pt x="1529883" y="30230"/>
                  <a:pt x="1664208" y="0"/>
                </a:cubicBezTo>
                <a:cubicBezTo>
                  <a:pt x="1669881" y="174498"/>
                  <a:pt x="1620241" y="232590"/>
                  <a:pt x="1664208" y="369332"/>
                </a:cubicBezTo>
                <a:cubicBezTo>
                  <a:pt x="1428220" y="413831"/>
                  <a:pt x="1265530" y="308073"/>
                  <a:pt x="1076188" y="369332"/>
                </a:cubicBezTo>
                <a:cubicBezTo>
                  <a:pt x="886846" y="430591"/>
                  <a:pt x="714650" y="315977"/>
                  <a:pt x="504810" y="369332"/>
                </a:cubicBezTo>
                <a:cubicBezTo>
                  <a:pt x="294970" y="422687"/>
                  <a:pt x="123489" y="333569"/>
                  <a:pt x="0" y="369332"/>
                </a:cubicBezTo>
                <a:cubicBezTo>
                  <a:pt x="-21480" y="252237"/>
                  <a:pt x="5016" y="83731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9757359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Initially Empty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0A4DC4B-962D-4073-C96F-B2D4FC83BF44}"/>
              </a:ext>
            </a:extLst>
          </p:cNvPr>
          <p:cNvSpPr/>
          <p:nvPr/>
        </p:nvSpPr>
        <p:spPr>
          <a:xfrm>
            <a:off x="2846613" y="838200"/>
            <a:ext cx="317211" cy="368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7F832D-309C-FC3C-FD63-AD97993C17A8}"/>
              </a:ext>
            </a:extLst>
          </p:cNvPr>
          <p:cNvSpPr/>
          <p:nvPr/>
        </p:nvSpPr>
        <p:spPr>
          <a:xfrm>
            <a:off x="1458106" y="3569849"/>
            <a:ext cx="2623457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hostPath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6FD55B-3E5F-9D88-F7A7-82D3F4097F95}"/>
              </a:ext>
            </a:extLst>
          </p:cNvPr>
          <p:cNvSpPr txBox="1"/>
          <p:nvPr/>
        </p:nvSpPr>
        <p:spPr>
          <a:xfrm>
            <a:off x="2321704" y="2952533"/>
            <a:ext cx="1289304" cy="369332"/>
          </a:xfrm>
          <a:custGeom>
            <a:avLst/>
            <a:gdLst>
              <a:gd name="connsiteX0" fmla="*/ 0 w 1289304"/>
              <a:gd name="connsiteY0" fmla="*/ 0 h 369332"/>
              <a:gd name="connsiteX1" fmla="*/ 403982 w 1289304"/>
              <a:gd name="connsiteY1" fmla="*/ 0 h 369332"/>
              <a:gd name="connsiteX2" fmla="*/ 846643 w 1289304"/>
              <a:gd name="connsiteY2" fmla="*/ 0 h 369332"/>
              <a:gd name="connsiteX3" fmla="*/ 1289304 w 1289304"/>
              <a:gd name="connsiteY3" fmla="*/ 0 h 369332"/>
              <a:gd name="connsiteX4" fmla="*/ 1289304 w 1289304"/>
              <a:gd name="connsiteY4" fmla="*/ 369332 h 369332"/>
              <a:gd name="connsiteX5" fmla="*/ 833750 w 1289304"/>
              <a:gd name="connsiteY5" fmla="*/ 369332 h 369332"/>
              <a:gd name="connsiteX6" fmla="*/ 391089 w 1289304"/>
              <a:gd name="connsiteY6" fmla="*/ 369332 h 369332"/>
              <a:gd name="connsiteX7" fmla="*/ 0 w 1289304"/>
              <a:gd name="connsiteY7" fmla="*/ 369332 h 369332"/>
              <a:gd name="connsiteX8" fmla="*/ 0 w 1289304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9304" h="369332" extrusionOk="0">
                <a:moveTo>
                  <a:pt x="0" y="0"/>
                </a:moveTo>
                <a:cubicBezTo>
                  <a:pt x="82281" y="-18193"/>
                  <a:pt x="253182" y="44507"/>
                  <a:pt x="403982" y="0"/>
                </a:cubicBezTo>
                <a:cubicBezTo>
                  <a:pt x="554782" y="-44507"/>
                  <a:pt x="682204" y="37617"/>
                  <a:pt x="846643" y="0"/>
                </a:cubicBezTo>
                <a:cubicBezTo>
                  <a:pt x="1011082" y="-37617"/>
                  <a:pt x="1086072" y="26691"/>
                  <a:pt x="1289304" y="0"/>
                </a:cubicBezTo>
                <a:cubicBezTo>
                  <a:pt x="1294977" y="174498"/>
                  <a:pt x="1245337" y="232590"/>
                  <a:pt x="1289304" y="369332"/>
                </a:cubicBezTo>
                <a:cubicBezTo>
                  <a:pt x="1122493" y="385807"/>
                  <a:pt x="936804" y="358735"/>
                  <a:pt x="833750" y="369332"/>
                </a:cubicBezTo>
                <a:cubicBezTo>
                  <a:pt x="730696" y="379929"/>
                  <a:pt x="496950" y="355337"/>
                  <a:pt x="391089" y="369332"/>
                </a:cubicBezTo>
                <a:cubicBezTo>
                  <a:pt x="285228" y="383327"/>
                  <a:pt x="120922" y="340516"/>
                  <a:pt x="0" y="369332"/>
                </a:cubicBezTo>
                <a:cubicBezTo>
                  <a:pt x="-21480" y="252237"/>
                  <a:pt x="5016" y="83731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9757359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Not Empty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E861576-2D1E-C4E5-CE1B-D3E631A6FFA3}"/>
              </a:ext>
            </a:extLst>
          </p:cNvPr>
          <p:cNvSpPr/>
          <p:nvPr/>
        </p:nvSpPr>
        <p:spPr>
          <a:xfrm>
            <a:off x="2769834" y="3308591"/>
            <a:ext cx="317211" cy="368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5A08539-27B7-26AC-ADBA-FEB197DEC6F2}"/>
              </a:ext>
            </a:extLst>
          </p:cNvPr>
          <p:cNvSpPr/>
          <p:nvPr/>
        </p:nvSpPr>
        <p:spPr>
          <a:xfrm rot="20844337">
            <a:off x="3920032" y="3510735"/>
            <a:ext cx="4061031" cy="46824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4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30C6A-F75F-8714-E170-7656C66CC55C}"/>
              </a:ext>
            </a:extLst>
          </p:cNvPr>
          <p:cNvSpPr txBox="1"/>
          <p:nvPr/>
        </p:nvSpPr>
        <p:spPr>
          <a:xfrm>
            <a:off x="422910" y="142947"/>
            <a:ext cx="60944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</a:t>
            </a:r>
          </a:p>
          <a:p>
            <a:r>
              <a:rPr lang="en-US" sz="2400" dirty="0"/>
              <a:t>kind: Pod</a:t>
            </a:r>
          </a:p>
          <a:p>
            <a:r>
              <a:rPr lang="en-US" sz="2400" dirty="0"/>
              <a:t>metadata:</a:t>
            </a:r>
          </a:p>
          <a:p>
            <a:r>
              <a:rPr lang="en-US" sz="2400" dirty="0"/>
              <a:t>  name: pod1</a:t>
            </a:r>
          </a:p>
          <a:p>
            <a:r>
              <a:rPr lang="en-US" sz="2400" dirty="0"/>
              <a:t>  namespace: core</a:t>
            </a:r>
          </a:p>
          <a:p>
            <a:r>
              <a:rPr lang="en-US" sz="2400" dirty="0"/>
              <a:t>spec:</a:t>
            </a:r>
          </a:p>
          <a:p>
            <a:r>
              <a:rPr lang="en-US" sz="2400" dirty="0"/>
              <a:t>  containers:</a:t>
            </a:r>
          </a:p>
          <a:p>
            <a:r>
              <a:rPr lang="en-US" sz="2400" dirty="0"/>
              <a:t>  - image: nginx</a:t>
            </a:r>
          </a:p>
          <a:p>
            <a:r>
              <a:rPr lang="en-US" sz="2400" dirty="0"/>
              <a:t>    name: container1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3889C9-C0B0-58A8-C4F1-BD0A79E6373C}"/>
              </a:ext>
            </a:extLst>
          </p:cNvPr>
          <p:cNvCxnSpPr>
            <a:cxnSpLocks/>
          </p:cNvCxnSpPr>
          <p:nvPr/>
        </p:nvCxnSpPr>
        <p:spPr>
          <a:xfrm>
            <a:off x="422910" y="2371185"/>
            <a:ext cx="723138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5708AA-68E7-D971-4315-BBB6B2416CAC}"/>
              </a:ext>
            </a:extLst>
          </p:cNvPr>
          <p:cNvCxnSpPr>
            <a:cxnSpLocks/>
          </p:cNvCxnSpPr>
          <p:nvPr/>
        </p:nvCxnSpPr>
        <p:spPr>
          <a:xfrm>
            <a:off x="741427" y="2884639"/>
            <a:ext cx="0" cy="895953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1883030-482E-199E-8A1E-93A41D00E0CA}"/>
              </a:ext>
            </a:extLst>
          </p:cNvPr>
          <p:cNvSpPr/>
          <p:nvPr/>
        </p:nvSpPr>
        <p:spPr>
          <a:xfrm>
            <a:off x="557022" y="2446906"/>
            <a:ext cx="3667506" cy="122347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2A9AA2-FF3C-B870-D2FA-F2F968FA5282}"/>
              </a:ext>
            </a:extLst>
          </p:cNvPr>
          <p:cNvSpPr txBox="1"/>
          <p:nvPr/>
        </p:nvSpPr>
        <p:spPr>
          <a:xfrm>
            <a:off x="7050024" y="347472"/>
            <a:ext cx="3392424" cy="5232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Yaml file for </a:t>
            </a:r>
            <a:r>
              <a:rPr lang="en-US" sz="2800" b="1" dirty="0" err="1"/>
              <a:t>hostPath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527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30C6A-F75F-8714-E170-7656C66CC55C}"/>
              </a:ext>
            </a:extLst>
          </p:cNvPr>
          <p:cNvSpPr txBox="1"/>
          <p:nvPr/>
        </p:nvSpPr>
        <p:spPr>
          <a:xfrm>
            <a:off x="422910" y="142947"/>
            <a:ext cx="609447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</a:t>
            </a:r>
          </a:p>
          <a:p>
            <a:r>
              <a:rPr lang="en-US" sz="2400" dirty="0"/>
              <a:t>kind: Pod</a:t>
            </a:r>
          </a:p>
          <a:p>
            <a:r>
              <a:rPr lang="en-US" sz="2400" dirty="0"/>
              <a:t>metadata:</a:t>
            </a:r>
          </a:p>
          <a:p>
            <a:r>
              <a:rPr lang="en-US" sz="2400" dirty="0"/>
              <a:t>  name: hostpath-pod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r>
              <a:rPr lang="en-US" sz="2400" dirty="0"/>
              <a:t>  namespace: core</a:t>
            </a:r>
          </a:p>
          <a:p>
            <a:r>
              <a:rPr lang="en-US" sz="2400" dirty="0"/>
              <a:t>spec: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  </a:t>
            </a:r>
          </a:p>
          <a:p>
            <a:r>
              <a:rPr lang="en-US" sz="2400" dirty="0"/>
              <a:t>    </a:t>
            </a:r>
          </a:p>
          <a:p>
            <a:r>
              <a:rPr lang="en-US" sz="2400" dirty="0"/>
              <a:t>     </a:t>
            </a:r>
          </a:p>
          <a:p>
            <a:endParaRPr lang="en-US" sz="2400" dirty="0"/>
          </a:p>
          <a:p>
            <a:r>
              <a:rPr lang="en-US" sz="2400" dirty="0"/>
              <a:t>  containers:</a:t>
            </a:r>
          </a:p>
          <a:p>
            <a:r>
              <a:rPr lang="en-US" sz="2400" dirty="0"/>
              <a:t>  - image: nginx</a:t>
            </a:r>
          </a:p>
          <a:p>
            <a:r>
              <a:rPr lang="en-US" sz="2400" dirty="0"/>
              <a:t>    name: hostpath-container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EF6ED7-C6E7-5E29-3F48-CB2E40A4FADB}"/>
              </a:ext>
            </a:extLst>
          </p:cNvPr>
          <p:cNvSpPr/>
          <p:nvPr/>
        </p:nvSpPr>
        <p:spPr>
          <a:xfrm>
            <a:off x="584454" y="4182448"/>
            <a:ext cx="3667506" cy="122347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33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30C6A-F75F-8714-E170-7656C66CC55C}"/>
              </a:ext>
            </a:extLst>
          </p:cNvPr>
          <p:cNvSpPr txBox="1"/>
          <p:nvPr/>
        </p:nvSpPr>
        <p:spPr>
          <a:xfrm>
            <a:off x="422910" y="142947"/>
            <a:ext cx="609447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</a:t>
            </a:r>
          </a:p>
          <a:p>
            <a:r>
              <a:rPr lang="en-US" sz="2400" dirty="0"/>
              <a:t>kind: Pod</a:t>
            </a:r>
          </a:p>
          <a:p>
            <a:r>
              <a:rPr lang="en-US" sz="2400" dirty="0"/>
              <a:t>metadata:</a:t>
            </a:r>
          </a:p>
          <a:p>
            <a:r>
              <a:rPr lang="en-US" sz="2400" dirty="0"/>
              <a:t>  name: hostpath-pod2</a:t>
            </a:r>
          </a:p>
          <a:p>
            <a:r>
              <a:rPr lang="en-US" sz="2400" dirty="0"/>
              <a:t>  namespace: core</a:t>
            </a:r>
          </a:p>
          <a:p>
            <a:r>
              <a:rPr lang="en-US" sz="2400" dirty="0"/>
              <a:t>spec:</a:t>
            </a:r>
          </a:p>
          <a:p>
            <a:r>
              <a:rPr lang="en-US" sz="2400" dirty="0"/>
              <a:t>  volumes:</a:t>
            </a:r>
          </a:p>
          <a:p>
            <a:r>
              <a:rPr lang="en-US" sz="2400" dirty="0"/>
              <a:t>  - name: vol1-hostpath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host</a:t>
            </a:r>
            <a:r>
              <a:rPr lang="en-US" sz="2400" dirty="0" err="1">
                <a:solidFill>
                  <a:srgbClr val="FF0000"/>
                </a:solidFill>
              </a:rPr>
              <a:t>P</a:t>
            </a:r>
            <a:r>
              <a:rPr lang="en-US" sz="2400" dirty="0" err="1"/>
              <a:t>ath</a:t>
            </a:r>
            <a:r>
              <a:rPr lang="en-US" sz="2400" dirty="0"/>
              <a:t>:</a:t>
            </a:r>
          </a:p>
          <a:p>
            <a:r>
              <a:rPr lang="en-US" sz="2400" dirty="0"/>
              <a:t>      path: /home/</a:t>
            </a:r>
            <a:r>
              <a:rPr lang="en-US" sz="2400" dirty="0" err="1"/>
              <a:t>nfssharedata</a:t>
            </a:r>
            <a:endParaRPr lang="en-US" sz="2400" dirty="0"/>
          </a:p>
          <a:p>
            <a:r>
              <a:rPr lang="en-US" sz="2400" dirty="0"/>
              <a:t>     type: </a:t>
            </a:r>
            <a:r>
              <a:rPr lang="en-US" sz="2400" dirty="0" err="1"/>
              <a:t>DirectoryOrCreate</a:t>
            </a:r>
            <a:endParaRPr lang="en-US" sz="2400" dirty="0"/>
          </a:p>
          <a:p>
            <a:r>
              <a:rPr lang="en-US" sz="2400" dirty="0"/>
              <a:t>  containers:</a:t>
            </a:r>
          </a:p>
          <a:p>
            <a:r>
              <a:rPr lang="en-US" sz="2400" dirty="0"/>
              <a:t>  - image: nginx</a:t>
            </a:r>
          </a:p>
          <a:p>
            <a:r>
              <a:rPr lang="en-US" sz="2400" dirty="0"/>
              <a:t>    name: hostpath-container2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9B497A-8B43-4EB8-B70A-7051A119A957}"/>
              </a:ext>
            </a:extLst>
          </p:cNvPr>
          <p:cNvSpPr/>
          <p:nvPr/>
        </p:nvSpPr>
        <p:spPr>
          <a:xfrm>
            <a:off x="422910" y="2068805"/>
            <a:ext cx="976122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C2E433-6DCB-56B2-D4DC-1D65715A386F}"/>
              </a:ext>
            </a:extLst>
          </p:cNvPr>
          <p:cNvSpPr/>
          <p:nvPr/>
        </p:nvSpPr>
        <p:spPr>
          <a:xfrm>
            <a:off x="575310" y="2408020"/>
            <a:ext cx="1363218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E7A238-7DE3-6136-5577-EFF557C738BB}"/>
              </a:ext>
            </a:extLst>
          </p:cNvPr>
          <p:cNvSpPr/>
          <p:nvPr/>
        </p:nvSpPr>
        <p:spPr>
          <a:xfrm>
            <a:off x="598170" y="2771519"/>
            <a:ext cx="2871978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60CE5A-8405-299F-2EB6-843905341F5D}"/>
              </a:ext>
            </a:extLst>
          </p:cNvPr>
          <p:cNvSpPr/>
          <p:nvPr/>
        </p:nvSpPr>
        <p:spPr>
          <a:xfrm>
            <a:off x="598170" y="3135018"/>
            <a:ext cx="1596390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9B83B1-AA1B-900A-4D1F-4FC34A87FE6A}"/>
              </a:ext>
            </a:extLst>
          </p:cNvPr>
          <p:cNvSpPr/>
          <p:nvPr/>
        </p:nvSpPr>
        <p:spPr>
          <a:xfrm>
            <a:off x="831342" y="3540557"/>
            <a:ext cx="1596390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8DD0DE-E167-CBD7-49CD-BA86E185294A}"/>
              </a:ext>
            </a:extLst>
          </p:cNvPr>
          <p:cNvSpPr/>
          <p:nvPr/>
        </p:nvSpPr>
        <p:spPr>
          <a:xfrm>
            <a:off x="575310" y="4182448"/>
            <a:ext cx="3667506" cy="122347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69F1AE-3A4E-7456-CE9C-3EC6071E4B72}"/>
              </a:ext>
            </a:extLst>
          </p:cNvPr>
          <p:cNvSpPr/>
          <p:nvPr/>
        </p:nvSpPr>
        <p:spPr>
          <a:xfrm>
            <a:off x="547878" y="2415368"/>
            <a:ext cx="3694938" cy="176708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56D2FF-0D19-4213-28D9-459B25A9729D}"/>
              </a:ext>
            </a:extLst>
          </p:cNvPr>
          <p:cNvCxnSpPr>
            <a:cxnSpLocks/>
          </p:cNvCxnSpPr>
          <p:nvPr/>
        </p:nvCxnSpPr>
        <p:spPr>
          <a:xfrm>
            <a:off x="611886" y="2773521"/>
            <a:ext cx="1454658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6076FF0-B406-1B26-818C-40B0114E33C9}"/>
              </a:ext>
            </a:extLst>
          </p:cNvPr>
          <p:cNvSpPr/>
          <p:nvPr/>
        </p:nvSpPr>
        <p:spPr>
          <a:xfrm>
            <a:off x="798956" y="3869447"/>
            <a:ext cx="3114676" cy="31300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E910F2-D4BA-8AC2-37A7-F29818DEDBB9}"/>
              </a:ext>
            </a:extLst>
          </p:cNvPr>
          <p:cNvSpPr/>
          <p:nvPr/>
        </p:nvSpPr>
        <p:spPr>
          <a:xfrm>
            <a:off x="4526280" y="0"/>
            <a:ext cx="7552944" cy="5071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A423BAB-5602-9D05-68B3-47C10BA5E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061975"/>
              </p:ext>
            </p:extLst>
          </p:nvPr>
        </p:nvGraphicFramePr>
        <p:xfrm>
          <a:off x="4526280" y="0"/>
          <a:ext cx="7552944" cy="5071872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23439835"/>
                    </a:ext>
                  </a:extLst>
                </a:gridCol>
                <a:gridCol w="5266944">
                  <a:extLst>
                    <a:ext uri="{9D8B030D-6E8A-4147-A177-3AD203B41FA5}">
                      <a16:colId xmlns:a16="http://schemas.microsoft.com/office/drawing/2014/main" val="2586447115"/>
                    </a:ext>
                  </a:extLst>
                </a:gridCol>
              </a:tblGrid>
              <a:tr h="483656">
                <a:tc>
                  <a:txBody>
                    <a:bodyPr/>
                    <a:lstStyle/>
                    <a:p>
                      <a:r>
                        <a:rPr lang="en-US" b="1" dirty="0"/>
                        <a:t>Volume mount mode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736987"/>
                  </a:ext>
                </a:extLst>
              </a:tr>
              <a:tr h="696896">
                <a:tc>
                  <a:txBody>
                    <a:bodyPr/>
                    <a:lstStyle/>
                    <a:p>
                      <a:r>
                        <a:rPr lang="en-US" dirty="0"/>
                        <a:t>Directory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In this mode, a </a:t>
                      </a:r>
                      <a:r>
                        <a:rPr lang="en-US" sz="2000" b="1" dirty="0">
                          <a:solidFill>
                            <a:schemeClr val="accent2"/>
                          </a:solidFill>
                        </a:rPr>
                        <a:t>directory</a:t>
                      </a:r>
                      <a:r>
                        <a:rPr lang="en-US" sz="2000" dirty="0"/>
                        <a:t> must exist in the specified path. 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247072"/>
                  </a:ext>
                </a:extLst>
              </a:tr>
              <a:tr h="846398">
                <a:tc>
                  <a:txBody>
                    <a:bodyPr/>
                    <a:lstStyle/>
                    <a:p>
                      <a:r>
                        <a:rPr lang="en-US" dirty="0" err="1"/>
                        <a:t>DirectoryOrCreate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If no </a:t>
                      </a:r>
                      <a:r>
                        <a:rPr lang="en-US" sz="20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directory</a:t>
                      </a:r>
                      <a:r>
                        <a:rPr lang="en-US" sz="1800" dirty="0"/>
                        <a:t> found on this specified path, an empty directory will be created on demand. </a:t>
                      </a:r>
                    </a:p>
                    <a:p>
                      <a:r>
                        <a:rPr lang="en-US" sz="1800" dirty="0"/>
                        <a:t>The permission will be set to 0755. </a:t>
                      </a:r>
                    </a:p>
                    <a:p>
                      <a:r>
                        <a:rPr lang="en-US" sz="1800" dirty="0"/>
                        <a:t>The directory has the </a:t>
                      </a:r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same group and ownership </a:t>
                      </a:r>
                      <a:r>
                        <a:rPr lang="en-US" sz="1800" dirty="0"/>
                        <a:t>with </a:t>
                      </a:r>
                      <a:r>
                        <a:rPr lang="en-US" sz="1800" b="1" dirty="0" err="1">
                          <a:solidFill>
                            <a:schemeClr val="accent2"/>
                          </a:solidFill>
                        </a:rPr>
                        <a:t>kubelet</a:t>
                      </a:r>
                      <a:r>
                        <a:rPr lang="en-US" sz="1800" dirty="0"/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833906"/>
                  </a:ext>
                </a:extLst>
              </a:tr>
              <a:tr h="625816">
                <a:tc>
                  <a:txBody>
                    <a:bodyPr/>
                    <a:lstStyle/>
                    <a:p>
                      <a:r>
                        <a:rPr lang="en-US" dirty="0"/>
                        <a:t>File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 this mode, a </a:t>
                      </a:r>
                      <a:r>
                        <a:rPr lang="en-US" sz="20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file</a:t>
                      </a:r>
                      <a:r>
                        <a:rPr lang="en-US" dirty="0"/>
                        <a:t> must exist in the specified path.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558581"/>
                  </a:ext>
                </a:extLst>
              </a:tr>
              <a:tr h="483656">
                <a:tc>
                  <a:txBody>
                    <a:bodyPr/>
                    <a:lstStyle/>
                    <a:p>
                      <a:r>
                        <a:rPr lang="en-US" dirty="0" err="1"/>
                        <a:t>FileOrCreate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If no </a:t>
                      </a:r>
                      <a:r>
                        <a:rPr lang="en-US" sz="20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file</a:t>
                      </a:r>
                      <a:r>
                        <a:rPr lang="en-US" sz="1800" dirty="0"/>
                        <a:t> found on this specified path, an empty file will be created on demand.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Permission of the created file is set to 0644.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file has the same </a:t>
                      </a:r>
                      <a:r>
                        <a:rPr lang="en-US" sz="1800" b="1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group and ownership </a:t>
                      </a:r>
                      <a:r>
                        <a:rPr lang="en-US" dirty="0"/>
                        <a:t>with </a:t>
                      </a:r>
                      <a:r>
                        <a:rPr lang="en-US" sz="1800" b="1" kern="1200" dirty="0" err="1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kubelet</a:t>
                      </a:r>
                      <a:r>
                        <a:rPr lang="en-US" dirty="0"/>
                        <a:t>. </a:t>
                      </a:r>
                    </a:p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11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26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10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01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61532" y="3216346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Why we need Volume?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2626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C30C6A-F75F-8714-E170-7656C66CC55C}"/>
              </a:ext>
            </a:extLst>
          </p:cNvPr>
          <p:cNvSpPr txBox="1"/>
          <p:nvPr/>
        </p:nvSpPr>
        <p:spPr>
          <a:xfrm>
            <a:off x="422910" y="142947"/>
            <a:ext cx="6094476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</a:t>
            </a:r>
          </a:p>
          <a:p>
            <a:r>
              <a:rPr lang="en-US" sz="2400" dirty="0"/>
              <a:t>kind: Pod</a:t>
            </a:r>
          </a:p>
          <a:p>
            <a:r>
              <a:rPr lang="en-US" sz="2400" dirty="0"/>
              <a:t>metadata:</a:t>
            </a:r>
          </a:p>
          <a:p>
            <a:r>
              <a:rPr lang="en-US" sz="2400" dirty="0"/>
              <a:t>  name: emptydir-pod2</a:t>
            </a:r>
          </a:p>
          <a:p>
            <a:r>
              <a:rPr lang="en-US" sz="2400" dirty="0"/>
              <a:t>  namespace: core</a:t>
            </a:r>
          </a:p>
          <a:p>
            <a:r>
              <a:rPr lang="en-US" sz="2400" dirty="0"/>
              <a:t>spec:</a:t>
            </a:r>
          </a:p>
          <a:p>
            <a:r>
              <a:rPr lang="en-US" sz="2400" dirty="0"/>
              <a:t>  volumes:</a:t>
            </a:r>
          </a:p>
          <a:p>
            <a:r>
              <a:rPr lang="en-US" sz="2400" dirty="0"/>
              <a:t> - name: vol1-hostpath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host</a:t>
            </a:r>
            <a:r>
              <a:rPr lang="en-US" sz="2400" dirty="0" err="1">
                <a:solidFill>
                  <a:srgbClr val="FF0000"/>
                </a:solidFill>
              </a:rPr>
              <a:t>P</a:t>
            </a:r>
            <a:r>
              <a:rPr lang="en-US" sz="2400" dirty="0" err="1"/>
              <a:t>ath</a:t>
            </a:r>
            <a:r>
              <a:rPr lang="en-US" sz="2400" dirty="0"/>
              <a:t>:</a:t>
            </a:r>
          </a:p>
          <a:p>
            <a:r>
              <a:rPr lang="en-US" sz="2400" dirty="0"/>
              <a:t>     path: /home/</a:t>
            </a:r>
            <a:r>
              <a:rPr lang="en-US" sz="2400" dirty="0" err="1"/>
              <a:t>nfssharedata</a:t>
            </a:r>
            <a:endParaRPr lang="en-US" sz="2400" dirty="0"/>
          </a:p>
          <a:p>
            <a:r>
              <a:rPr lang="en-US" sz="2400" dirty="0"/>
              <a:t>     type: </a:t>
            </a:r>
            <a:r>
              <a:rPr lang="en-US" sz="2400" dirty="0" err="1"/>
              <a:t>DirectoryOrCreate</a:t>
            </a:r>
            <a:r>
              <a:rPr lang="en-US" sz="2400" dirty="0"/>
              <a:t>  </a:t>
            </a:r>
          </a:p>
          <a:p>
            <a:r>
              <a:rPr lang="en-US" sz="2400" dirty="0"/>
              <a:t>  containers:</a:t>
            </a:r>
          </a:p>
          <a:p>
            <a:r>
              <a:rPr lang="en-US" sz="2400" dirty="0"/>
              <a:t>  - image: nginx</a:t>
            </a:r>
          </a:p>
          <a:p>
            <a:r>
              <a:rPr lang="en-US" sz="2400" dirty="0"/>
              <a:t>    name: hostpath-container2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volumeMounts</a:t>
            </a:r>
            <a:r>
              <a:rPr lang="en-US" sz="2400" dirty="0"/>
              <a:t>:</a:t>
            </a:r>
          </a:p>
          <a:p>
            <a:r>
              <a:rPr lang="en-US" sz="2400" dirty="0"/>
              <a:t>    - </a:t>
            </a:r>
            <a:r>
              <a:rPr lang="en-US" sz="2400" dirty="0" err="1"/>
              <a:t>mountPath</a:t>
            </a:r>
            <a:r>
              <a:rPr lang="en-US" sz="2400" dirty="0"/>
              <a:t>: /vol1</a:t>
            </a:r>
          </a:p>
          <a:p>
            <a:r>
              <a:rPr lang="en-US" sz="2400" dirty="0"/>
              <a:t>      name: vol1-hostpath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3F8BFB-861D-D301-817A-617EEABABC38}"/>
              </a:ext>
            </a:extLst>
          </p:cNvPr>
          <p:cNvSpPr/>
          <p:nvPr/>
        </p:nvSpPr>
        <p:spPr>
          <a:xfrm>
            <a:off x="597790" y="4289190"/>
            <a:ext cx="3731514" cy="230411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AB4D15-E860-3420-ED31-6219B2FC27AB}"/>
              </a:ext>
            </a:extLst>
          </p:cNvPr>
          <p:cNvSpPr/>
          <p:nvPr/>
        </p:nvSpPr>
        <p:spPr>
          <a:xfrm>
            <a:off x="598170" y="2771519"/>
            <a:ext cx="2871978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E9694A-AB1D-220E-C0A2-4DD0419F59F0}"/>
              </a:ext>
            </a:extLst>
          </p:cNvPr>
          <p:cNvSpPr/>
          <p:nvPr/>
        </p:nvSpPr>
        <p:spPr>
          <a:xfrm>
            <a:off x="815050" y="6064428"/>
            <a:ext cx="2871978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B8052A-91AC-E95C-8553-5EB1977CD8F0}"/>
              </a:ext>
            </a:extLst>
          </p:cNvPr>
          <p:cNvSpPr/>
          <p:nvPr/>
        </p:nvSpPr>
        <p:spPr>
          <a:xfrm>
            <a:off x="677418" y="5364625"/>
            <a:ext cx="3263646" cy="110120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09FD7E-6889-525F-AE4A-508294D30144}"/>
              </a:ext>
            </a:extLst>
          </p:cNvPr>
          <p:cNvCxnSpPr>
            <a:cxnSpLocks/>
          </p:cNvCxnSpPr>
          <p:nvPr/>
        </p:nvCxnSpPr>
        <p:spPr>
          <a:xfrm>
            <a:off x="778002" y="5135020"/>
            <a:ext cx="0" cy="832931"/>
          </a:xfrm>
          <a:prstGeom prst="line">
            <a:avLst/>
          </a:prstGeom>
          <a:ln w="38100" cap="flat" cmpd="sng" algn="ctr">
            <a:solidFill>
              <a:srgbClr val="FFFF00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0686C8-9FB0-96F3-CB4D-D775F8D809B8}"/>
              </a:ext>
            </a:extLst>
          </p:cNvPr>
          <p:cNvCxnSpPr>
            <a:cxnSpLocks/>
          </p:cNvCxnSpPr>
          <p:nvPr/>
        </p:nvCxnSpPr>
        <p:spPr>
          <a:xfrm>
            <a:off x="950214" y="5685407"/>
            <a:ext cx="2341626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80EDB45A-3995-CAD4-9307-F0B0702D2823}"/>
              </a:ext>
            </a:extLst>
          </p:cNvPr>
          <p:cNvSpPr/>
          <p:nvPr/>
        </p:nvSpPr>
        <p:spPr>
          <a:xfrm rot="564207">
            <a:off x="3847379" y="4320197"/>
            <a:ext cx="1231515" cy="227974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DE813196-18D5-5C17-28AA-FB0C45FF421D}"/>
              </a:ext>
            </a:extLst>
          </p:cNvPr>
          <p:cNvSpPr/>
          <p:nvPr/>
        </p:nvSpPr>
        <p:spPr>
          <a:xfrm rot="9413460" flipH="1">
            <a:off x="3731042" y="2287101"/>
            <a:ext cx="1232249" cy="199667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31B9D8-37F4-54AE-2E3B-4C6B80D9DCA5}"/>
              </a:ext>
            </a:extLst>
          </p:cNvPr>
          <p:cNvSpPr/>
          <p:nvPr/>
        </p:nvSpPr>
        <p:spPr>
          <a:xfrm>
            <a:off x="898022" y="5648517"/>
            <a:ext cx="2490626" cy="38877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46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7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2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7" grpId="0" animBg="1"/>
      <p:bldP spid="7" grpId="1" animBg="1"/>
      <p:bldP spid="12" grpId="0" animBg="1"/>
      <p:bldP spid="12" grpId="1" animBg="1"/>
      <p:bldP spid="13" grpId="0" animBg="1"/>
      <p:bldP spid="13" grpId="1" animBg="1"/>
      <p:bldP spid="9" grpId="0" animBg="1"/>
      <p:bldP spid="9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82279-6315-A0F1-0BAD-594C18304DFD}"/>
              </a:ext>
            </a:extLst>
          </p:cNvPr>
          <p:cNvSpPr/>
          <p:nvPr/>
        </p:nvSpPr>
        <p:spPr>
          <a:xfrm>
            <a:off x="2215166" y="341840"/>
            <a:ext cx="3451539" cy="1017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Volume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A4BE20-1CB5-C1A9-032D-4A395B289077}"/>
              </a:ext>
            </a:extLst>
          </p:cNvPr>
          <p:cNvSpPr/>
          <p:nvPr/>
        </p:nvSpPr>
        <p:spPr>
          <a:xfrm>
            <a:off x="5157645" y="2874403"/>
            <a:ext cx="1833578" cy="692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Durable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C4FE0-EB66-861A-EF77-ADC9CD02222C}"/>
              </a:ext>
            </a:extLst>
          </p:cNvPr>
          <p:cNvSpPr/>
          <p:nvPr/>
        </p:nvSpPr>
        <p:spPr>
          <a:xfrm>
            <a:off x="338457" y="2874404"/>
            <a:ext cx="1876709" cy="639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Ephemeral</a:t>
            </a:r>
            <a:endParaRPr lang="en-US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AF37E8E0-8F87-2D09-855D-A721139C16B2}"/>
              </a:ext>
            </a:extLst>
          </p:cNvPr>
          <p:cNvSpPr/>
          <p:nvPr/>
        </p:nvSpPr>
        <p:spPr>
          <a:xfrm>
            <a:off x="-483008" y="1771580"/>
            <a:ext cx="8553775" cy="101743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45DE9F4-A3AD-296B-C16C-67BC25417737}"/>
              </a:ext>
            </a:extLst>
          </p:cNvPr>
          <p:cNvSpPr/>
          <p:nvPr/>
        </p:nvSpPr>
        <p:spPr>
          <a:xfrm>
            <a:off x="3541690" y="1359271"/>
            <a:ext cx="579545" cy="824618"/>
          </a:xfrm>
          <a:prstGeom prst="downArrow">
            <a:avLst>
              <a:gd name="adj1" fmla="val 50000"/>
              <a:gd name="adj2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D5F50D-21CF-6CBF-5554-9B3AD5B623BF}"/>
              </a:ext>
            </a:extLst>
          </p:cNvPr>
          <p:cNvSpPr/>
          <p:nvPr/>
        </p:nvSpPr>
        <p:spPr>
          <a:xfrm>
            <a:off x="338457" y="2844604"/>
            <a:ext cx="1876709" cy="63998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FBE2CC-DC1B-1D61-ABE2-175C9DCB871A}"/>
              </a:ext>
            </a:extLst>
          </p:cNvPr>
          <p:cNvSpPr/>
          <p:nvPr/>
        </p:nvSpPr>
        <p:spPr>
          <a:xfrm>
            <a:off x="5157646" y="2853709"/>
            <a:ext cx="1833578" cy="7134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A08399B-968D-C10A-832C-F11040A9A485}"/>
              </a:ext>
            </a:extLst>
          </p:cNvPr>
          <p:cNvCxnSpPr/>
          <p:nvPr/>
        </p:nvCxnSpPr>
        <p:spPr>
          <a:xfrm>
            <a:off x="409862" y="3982157"/>
            <a:ext cx="5802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8CB9FC2-CB96-5170-A075-0E55263C9ABA}"/>
              </a:ext>
            </a:extLst>
          </p:cNvPr>
          <p:cNvSpPr/>
          <p:nvPr/>
        </p:nvSpPr>
        <p:spPr>
          <a:xfrm>
            <a:off x="1036592" y="3818727"/>
            <a:ext cx="1630983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D11261-344C-6500-7F77-150F3B40B309}"/>
              </a:ext>
            </a:extLst>
          </p:cNvPr>
          <p:cNvSpPr/>
          <p:nvPr/>
        </p:nvSpPr>
        <p:spPr>
          <a:xfrm>
            <a:off x="1042909" y="4544835"/>
            <a:ext cx="1630983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A265B8-6AF2-E3F9-2057-37E4D83A0CB1}"/>
              </a:ext>
            </a:extLst>
          </p:cNvPr>
          <p:cNvSpPr/>
          <p:nvPr/>
        </p:nvSpPr>
        <p:spPr>
          <a:xfrm>
            <a:off x="1042907" y="5348969"/>
            <a:ext cx="1630983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390176-EA34-215B-8DEB-19E8360D2967}"/>
              </a:ext>
            </a:extLst>
          </p:cNvPr>
          <p:cNvCxnSpPr/>
          <p:nvPr/>
        </p:nvCxnSpPr>
        <p:spPr>
          <a:xfrm>
            <a:off x="418655" y="4799756"/>
            <a:ext cx="5802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464842-7055-21EA-2198-E879EF89B5DB}"/>
              </a:ext>
            </a:extLst>
          </p:cNvPr>
          <p:cNvCxnSpPr/>
          <p:nvPr/>
        </p:nvCxnSpPr>
        <p:spPr>
          <a:xfrm>
            <a:off x="418655" y="5602789"/>
            <a:ext cx="5802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Minus Sign 10">
            <a:extLst>
              <a:ext uri="{FF2B5EF4-FFF2-40B4-BE49-F238E27FC236}">
                <a16:creationId xmlns:a16="http://schemas.microsoft.com/office/drawing/2014/main" id="{5F90E946-B48B-A69C-FD40-2F8AB163C122}"/>
              </a:ext>
            </a:extLst>
          </p:cNvPr>
          <p:cNvSpPr/>
          <p:nvPr/>
        </p:nvSpPr>
        <p:spPr>
          <a:xfrm rot="5400000">
            <a:off x="-1323490" y="4489216"/>
            <a:ext cx="3403961" cy="51308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4A21E4-EBE8-C80A-6021-7E354BD851CB}"/>
              </a:ext>
            </a:extLst>
          </p:cNvPr>
          <p:cNvSpPr/>
          <p:nvPr/>
        </p:nvSpPr>
        <p:spPr>
          <a:xfrm>
            <a:off x="1037167" y="3818313"/>
            <a:ext cx="163098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204B97-6065-91A7-AE26-24D322F962C4}"/>
              </a:ext>
            </a:extLst>
          </p:cNvPr>
          <p:cNvSpPr/>
          <p:nvPr/>
        </p:nvSpPr>
        <p:spPr>
          <a:xfrm>
            <a:off x="1036593" y="4551502"/>
            <a:ext cx="163098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6CC779-A083-46F8-C674-5839A52B4184}"/>
              </a:ext>
            </a:extLst>
          </p:cNvPr>
          <p:cNvSpPr/>
          <p:nvPr/>
        </p:nvSpPr>
        <p:spPr>
          <a:xfrm>
            <a:off x="1042907" y="5363869"/>
            <a:ext cx="163098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C7DE21-4512-37CD-AD4F-2CB6C56CEA35}"/>
              </a:ext>
            </a:extLst>
          </p:cNvPr>
          <p:cNvCxnSpPr>
            <a:cxnSpLocks/>
          </p:cNvCxnSpPr>
          <p:nvPr/>
        </p:nvCxnSpPr>
        <p:spPr>
          <a:xfrm>
            <a:off x="3883819" y="4022810"/>
            <a:ext cx="3648427" cy="223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4A2766-4DAD-95AC-FE9E-66A68F18D4A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901855" y="4022810"/>
            <a:ext cx="0" cy="684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A258595-06AE-10F4-2A01-E5C0B38616C5}"/>
              </a:ext>
            </a:extLst>
          </p:cNvPr>
          <p:cNvCxnSpPr>
            <a:cxnSpLocks/>
          </p:cNvCxnSpPr>
          <p:nvPr/>
        </p:nvCxnSpPr>
        <p:spPr>
          <a:xfrm flipH="1">
            <a:off x="5428195" y="4045187"/>
            <a:ext cx="1599" cy="661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423A7DF-7424-31C7-99A4-A5E8E1C1F8DD}"/>
              </a:ext>
            </a:extLst>
          </p:cNvPr>
          <p:cNvSpPr/>
          <p:nvPr/>
        </p:nvSpPr>
        <p:spPr>
          <a:xfrm>
            <a:off x="3389337" y="4707360"/>
            <a:ext cx="1025035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hostPath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EEFD11-CFA0-361B-57C1-6E613B3A11DC}"/>
              </a:ext>
            </a:extLst>
          </p:cNvPr>
          <p:cNvSpPr/>
          <p:nvPr/>
        </p:nvSpPr>
        <p:spPr>
          <a:xfrm>
            <a:off x="5000729" y="4723738"/>
            <a:ext cx="1014592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3EA76F-CD6F-DB70-0E3B-8F8E03B6F389}"/>
              </a:ext>
            </a:extLst>
          </p:cNvPr>
          <p:cNvSpPr/>
          <p:nvPr/>
        </p:nvSpPr>
        <p:spPr>
          <a:xfrm>
            <a:off x="7034941" y="4704061"/>
            <a:ext cx="997807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AFD08CE-1263-44CB-85E0-1C003C3B8B42}"/>
              </a:ext>
            </a:extLst>
          </p:cNvPr>
          <p:cNvCxnSpPr>
            <a:cxnSpLocks/>
          </p:cNvCxnSpPr>
          <p:nvPr/>
        </p:nvCxnSpPr>
        <p:spPr>
          <a:xfrm>
            <a:off x="5125508" y="5586510"/>
            <a:ext cx="513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BDB7E59-19F5-3C3D-14EE-F903ED715B79}"/>
              </a:ext>
            </a:extLst>
          </p:cNvPr>
          <p:cNvSpPr/>
          <p:nvPr/>
        </p:nvSpPr>
        <p:spPr>
          <a:xfrm>
            <a:off x="5663749" y="5363869"/>
            <a:ext cx="904034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PV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2F26B9-B836-4726-6685-201662734588}"/>
              </a:ext>
            </a:extLst>
          </p:cNvPr>
          <p:cNvSpPr/>
          <p:nvPr/>
        </p:nvSpPr>
        <p:spPr>
          <a:xfrm>
            <a:off x="5663749" y="6038325"/>
            <a:ext cx="904034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 PVC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8FF472-0519-F0F0-EE0D-86DAC47541E1}"/>
              </a:ext>
            </a:extLst>
          </p:cNvPr>
          <p:cNvCxnSpPr>
            <a:cxnSpLocks/>
          </p:cNvCxnSpPr>
          <p:nvPr/>
        </p:nvCxnSpPr>
        <p:spPr>
          <a:xfrm>
            <a:off x="5125508" y="6280100"/>
            <a:ext cx="513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D2342C-FAAE-645A-D8BA-CCAAC5E53165}"/>
              </a:ext>
            </a:extLst>
          </p:cNvPr>
          <p:cNvCxnSpPr>
            <a:cxnSpLocks/>
          </p:cNvCxnSpPr>
          <p:nvPr/>
        </p:nvCxnSpPr>
        <p:spPr>
          <a:xfrm>
            <a:off x="7154083" y="5553338"/>
            <a:ext cx="513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B2F4C79-A910-BA57-150B-71B6DCEF5CA2}"/>
              </a:ext>
            </a:extLst>
          </p:cNvPr>
          <p:cNvSpPr/>
          <p:nvPr/>
        </p:nvSpPr>
        <p:spPr>
          <a:xfrm>
            <a:off x="7692324" y="5317163"/>
            <a:ext cx="1611919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StorageClass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C07A06-77E4-7E45-628A-F3974F91C74D}"/>
              </a:ext>
            </a:extLst>
          </p:cNvPr>
          <p:cNvSpPr/>
          <p:nvPr/>
        </p:nvSpPr>
        <p:spPr>
          <a:xfrm>
            <a:off x="7667170" y="6032611"/>
            <a:ext cx="1637071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 PVC and PV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F3CC09-E260-7EAB-AC83-4F06A9B164B3}"/>
              </a:ext>
            </a:extLst>
          </p:cNvPr>
          <p:cNvCxnSpPr>
            <a:cxnSpLocks/>
          </p:cNvCxnSpPr>
          <p:nvPr/>
        </p:nvCxnSpPr>
        <p:spPr>
          <a:xfrm>
            <a:off x="7128928" y="6274386"/>
            <a:ext cx="513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Minus Sign 47">
            <a:extLst>
              <a:ext uri="{FF2B5EF4-FFF2-40B4-BE49-F238E27FC236}">
                <a16:creationId xmlns:a16="http://schemas.microsoft.com/office/drawing/2014/main" id="{B656561D-8153-D5A8-65BC-D693DA63BF19}"/>
              </a:ext>
            </a:extLst>
          </p:cNvPr>
          <p:cNvSpPr/>
          <p:nvPr/>
        </p:nvSpPr>
        <p:spPr>
          <a:xfrm rot="5400000">
            <a:off x="4309547" y="5497362"/>
            <a:ext cx="1524511" cy="51308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28A8F8-4306-0EBC-05A2-5A0F92B0B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7532246" y="4022810"/>
            <a:ext cx="1599" cy="6812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Minus Sign 49">
            <a:extLst>
              <a:ext uri="{FF2B5EF4-FFF2-40B4-BE49-F238E27FC236}">
                <a16:creationId xmlns:a16="http://schemas.microsoft.com/office/drawing/2014/main" id="{E96767C5-7138-C3A1-5CE8-9FEFB3BE0B3D}"/>
              </a:ext>
            </a:extLst>
          </p:cNvPr>
          <p:cNvSpPr/>
          <p:nvPr/>
        </p:nvSpPr>
        <p:spPr>
          <a:xfrm rot="5400000">
            <a:off x="6338121" y="5497363"/>
            <a:ext cx="1524511" cy="51308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5BF2EC0-035B-AD6C-558F-A4E227BA9520}"/>
              </a:ext>
            </a:extLst>
          </p:cNvPr>
          <p:cNvSpPr/>
          <p:nvPr/>
        </p:nvSpPr>
        <p:spPr>
          <a:xfrm>
            <a:off x="5763097" y="2412226"/>
            <a:ext cx="428153" cy="431658"/>
          </a:xfrm>
          <a:prstGeom prst="downArrow">
            <a:avLst>
              <a:gd name="adj1" fmla="val 50000"/>
              <a:gd name="adj2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E1ED5082-67E4-7C0D-DA3A-561999D17872}"/>
              </a:ext>
            </a:extLst>
          </p:cNvPr>
          <p:cNvSpPr/>
          <p:nvPr/>
        </p:nvSpPr>
        <p:spPr>
          <a:xfrm>
            <a:off x="963770" y="2412225"/>
            <a:ext cx="428154" cy="462179"/>
          </a:xfrm>
          <a:prstGeom prst="downArrow">
            <a:avLst>
              <a:gd name="adj1" fmla="val 50000"/>
              <a:gd name="adj2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A8681340-E75F-4D92-DDD8-BDCAA1073BA3}"/>
              </a:ext>
            </a:extLst>
          </p:cNvPr>
          <p:cNvSpPr/>
          <p:nvPr/>
        </p:nvSpPr>
        <p:spPr>
          <a:xfrm>
            <a:off x="5801244" y="3596811"/>
            <a:ext cx="428153" cy="431658"/>
          </a:xfrm>
          <a:prstGeom prst="downArrow">
            <a:avLst>
              <a:gd name="adj1" fmla="val 50000"/>
              <a:gd name="adj2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F3A3C10-31A9-E5D0-113E-9CCFB48915F1}"/>
              </a:ext>
            </a:extLst>
          </p:cNvPr>
          <p:cNvSpPr/>
          <p:nvPr/>
        </p:nvSpPr>
        <p:spPr>
          <a:xfrm>
            <a:off x="3408322" y="4726969"/>
            <a:ext cx="101459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F55EB2A-2741-D727-725B-00700F18AFC2}"/>
              </a:ext>
            </a:extLst>
          </p:cNvPr>
          <p:cNvSpPr/>
          <p:nvPr/>
        </p:nvSpPr>
        <p:spPr>
          <a:xfrm>
            <a:off x="5023277" y="4736789"/>
            <a:ext cx="101459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546E5FD-7B0A-6A5F-31F4-32815B5871B8}"/>
              </a:ext>
            </a:extLst>
          </p:cNvPr>
          <p:cNvSpPr/>
          <p:nvPr/>
        </p:nvSpPr>
        <p:spPr>
          <a:xfrm>
            <a:off x="7017327" y="4715328"/>
            <a:ext cx="1025034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C8A41BD-5B5A-5973-1383-120AA6D704B6}"/>
              </a:ext>
            </a:extLst>
          </p:cNvPr>
          <p:cNvSpPr/>
          <p:nvPr/>
        </p:nvSpPr>
        <p:spPr>
          <a:xfrm>
            <a:off x="5663748" y="5378770"/>
            <a:ext cx="929188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8B730A8-9011-56B4-C022-83A7EC171A80}"/>
              </a:ext>
            </a:extLst>
          </p:cNvPr>
          <p:cNvSpPr/>
          <p:nvPr/>
        </p:nvSpPr>
        <p:spPr>
          <a:xfrm>
            <a:off x="5670146" y="6059105"/>
            <a:ext cx="904034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1007DAD-5225-1314-51A9-71A676015E48}"/>
              </a:ext>
            </a:extLst>
          </p:cNvPr>
          <p:cNvSpPr/>
          <p:nvPr/>
        </p:nvSpPr>
        <p:spPr>
          <a:xfrm>
            <a:off x="7720837" y="5335697"/>
            <a:ext cx="158340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ABC3C61-8DBF-D8D7-4311-0365C71B2FEC}"/>
              </a:ext>
            </a:extLst>
          </p:cNvPr>
          <p:cNvSpPr/>
          <p:nvPr/>
        </p:nvSpPr>
        <p:spPr>
          <a:xfrm>
            <a:off x="7692324" y="6053110"/>
            <a:ext cx="1637071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3D7CE9F-99EA-1883-2A8D-C5AEEBBF6B53}"/>
              </a:ext>
            </a:extLst>
          </p:cNvPr>
          <p:cNvSpPr txBox="1"/>
          <p:nvPr/>
        </p:nvSpPr>
        <p:spPr>
          <a:xfrm>
            <a:off x="2919413" y="3244334"/>
            <a:ext cx="6181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123Vitara@1234</a:t>
            </a:r>
          </a:p>
        </p:txBody>
      </p:sp>
    </p:spTree>
    <p:extLst>
      <p:ext uri="{BB962C8B-B14F-4D97-AF65-F5344CB8AC3E}">
        <p14:creationId xmlns:p14="http://schemas.microsoft.com/office/powerpoint/2010/main" val="360529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 animBg="1"/>
      <p:bldP spid="31" grpId="0" animBg="1"/>
      <p:bldP spid="70" grpId="0" animBg="1"/>
      <p:bldP spid="72" grpId="0" animBg="1"/>
      <p:bldP spid="7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06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61532" y="3216346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What is Static Volume?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688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B9A606-FB45-27BA-2BCD-51461836908A}"/>
              </a:ext>
            </a:extLst>
          </p:cNvPr>
          <p:cNvSpPr/>
          <p:nvPr/>
        </p:nvSpPr>
        <p:spPr>
          <a:xfrm>
            <a:off x="0" y="0"/>
            <a:ext cx="1638702" cy="685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1F93A192-7499-4EAB-80C8-0B6C94BB85B5}"/>
              </a:ext>
            </a:extLst>
          </p:cNvPr>
          <p:cNvSpPr/>
          <p:nvPr/>
        </p:nvSpPr>
        <p:spPr>
          <a:xfrm>
            <a:off x="150744" y="1998055"/>
            <a:ext cx="1415562" cy="1063869"/>
          </a:xfrm>
          <a:prstGeom prst="pent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NFS 100 GB</a:t>
            </a:r>
          </a:p>
        </p:txBody>
      </p:sp>
      <p:sp>
        <p:nvSpPr>
          <p:cNvPr id="5" name="Plaque 4">
            <a:extLst>
              <a:ext uri="{FF2B5EF4-FFF2-40B4-BE49-F238E27FC236}">
                <a16:creationId xmlns:a16="http://schemas.microsoft.com/office/drawing/2014/main" id="{5C9A6BAE-FDCD-437B-898D-26262BF08AD3}"/>
              </a:ext>
            </a:extLst>
          </p:cNvPr>
          <p:cNvSpPr/>
          <p:nvPr/>
        </p:nvSpPr>
        <p:spPr>
          <a:xfrm>
            <a:off x="200025" y="3404088"/>
            <a:ext cx="1222131" cy="1178169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500 TB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HHD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7FD1D9-4F43-4F2B-B186-EF9CFA9B160E}"/>
              </a:ext>
            </a:extLst>
          </p:cNvPr>
          <p:cNvSpPr/>
          <p:nvPr/>
        </p:nvSpPr>
        <p:spPr>
          <a:xfrm>
            <a:off x="2347545" y="3042869"/>
            <a:ext cx="6699739" cy="27072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Kubernetes Cluster (Nodes)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B4E901-5275-4AD1-9686-C4677BE70769}"/>
              </a:ext>
            </a:extLst>
          </p:cNvPr>
          <p:cNvSpPr/>
          <p:nvPr/>
        </p:nvSpPr>
        <p:spPr>
          <a:xfrm>
            <a:off x="2347544" y="3061924"/>
            <a:ext cx="1913560" cy="8938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Persistent Volume (PV)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0A377D-D5C7-47A7-8EC5-009B6C4AC138}"/>
              </a:ext>
            </a:extLst>
          </p:cNvPr>
          <p:cNvSpPr/>
          <p:nvPr/>
        </p:nvSpPr>
        <p:spPr>
          <a:xfrm>
            <a:off x="5224817" y="3421479"/>
            <a:ext cx="2346022" cy="7343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/>
              <a:t>Persistent Volume Claim</a:t>
            </a:r>
          </a:p>
          <a:p>
            <a:pPr algn="ctr"/>
            <a:r>
              <a:rPr lang="en-US" sz="1600" b="1" dirty="0"/>
              <a:t>(PVC)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28B89B-935F-4FF2-8B79-2D389EE47E4C}"/>
              </a:ext>
            </a:extLst>
          </p:cNvPr>
          <p:cNvSpPr/>
          <p:nvPr/>
        </p:nvSpPr>
        <p:spPr>
          <a:xfrm>
            <a:off x="2347544" y="3993173"/>
            <a:ext cx="1913559" cy="86897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Persistent Volume</a:t>
            </a:r>
          </a:p>
          <a:p>
            <a:pPr algn="ctr"/>
            <a:r>
              <a:rPr lang="en-US" dirty="0"/>
              <a:t>(PV)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D39826-1C21-497B-ADCB-35F538C2ACCD}"/>
              </a:ext>
            </a:extLst>
          </p:cNvPr>
          <p:cNvSpPr/>
          <p:nvPr/>
        </p:nvSpPr>
        <p:spPr>
          <a:xfrm>
            <a:off x="2347545" y="4899510"/>
            <a:ext cx="1913558" cy="84605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Persistent Volume</a:t>
            </a:r>
          </a:p>
          <a:p>
            <a:pPr algn="ctr"/>
            <a:r>
              <a:rPr lang="en-US" dirty="0"/>
              <a:t>(PV)</a:t>
            </a: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19B51BCC-BDB9-4222-8760-189C96CEA794}"/>
              </a:ext>
            </a:extLst>
          </p:cNvPr>
          <p:cNvSpPr/>
          <p:nvPr/>
        </p:nvSpPr>
        <p:spPr>
          <a:xfrm>
            <a:off x="173648" y="5145333"/>
            <a:ext cx="1222131" cy="1178169"/>
          </a:xfrm>
          <a:prstGeom prst="plaqu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400 TB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</a:rPr>
              <a:t>SSD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3B80B9-9103-4320-979D-363CA5F63328}"/>
              </a:ext>
            </a:extLst>
          </p:cNvPr>
          <p:cNvGrpSpPr/>
          <p:nvPr/>
        </p:nvGrpSpPr>
        <p:grpSpPr>
          <a:xfrm>
            <a:off x="7702853" y="4858307"/>
            <a:ext cx="1045133" cy="846051"/>
            <a:chOff x="4783012" y="330614"/>
            <a:chExt cx="2198077" cy="1608993"/>
          </a:xfrm>
        </p:grpSpPr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B8C3CBBF-ADE5-4CA4-98DB-8D02282B6C2A}"/>
                </a:ext>
              </a:extLst>
            </p:cNvPr>
            <p:cNvSpPr/>
            <p:nvPr/>
          </p:nvSpPr>
          <p:spPr>
            <a:xfrm>
              <a:off x="5457821" y="566866"/>
              <a:ext cx="848457" cy="677007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Heptagon 12">
              <a:extLst>
                <a:ext uri="{FF2B5EF4-FFF2-40B4-BE49-F238E27FC236}">
                  <a16:creationId xmlns:a16="http://schemas.microsoft.com/office/drawing/2014/main" id="{8DBD4238-37B5-46C7-88D6-2A90E2CE727D}"/>
                </a:ext>
              </a:extLst>
            </p:cNvPr>
            <p:cNvSpPr/>
            <p:nvPr/>
          </p:nvSpPr>
          <p:spPr>
            <a:xfrm>
              <a:off x="4783012" y="330614"/>
              <a:ext cx="2198077" cy="1608993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640080" rIns="0" bIns="0" rtlCol="0" anchor="b" anchorCtr="1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12621C-0A6F-4066-83D7-1FA7705BEFA0}"/>
              </a:ext>
            </a:extLst>
          </p:cNvPr>
          <p:cNvGrpSpPr/>
          <p:nvPr/>
        </p:nvGrpSpPr>
        <p:grpSpPr>
          <a:xfrm>
            <a:off x="7826251" y="3389311"/>
            <a:ext cx="1149009" cy="933218"/>
            <a:chOff x="8041237" y="635917"/>
            <a:chExt cx="1314449" cy="1143796"/>
          </a:xfrm>
        </p:grpSpPr>
        <p:sp>
          <p:nvSpPr>
            <p:cNvPr id="19" name="Heptagon 18">
              <a:extLst>
                <a:ext uri="{FF2B5EF4-FFF2-40B4-BE49-F238E27FC236}">
                  <a16:creationId xmlns:a16="http://schemas.microsoft.com/office/drawing/2014/main" id="{2CFAEEE0-2AEB-4B7B-843D-9BD1F4E1BDF0}"/>
                </a:ext>
              </a:extLst>
            </p:cNvPr>
            <p:cNvSpPr/>
            <p:nvPr/>
          </p:nvSpPr>
          <p:spPr>
            <a:xfrm>
              <a:off x="8041237" y="733428"/>
              <a:ext cx="1314449" cy="1046285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0" rIns="182880" rtlCol="0" anchor="b"/>
            <a:lstStyle/>
            <a:p>
              <a:r>
                <a:rPr lang="en-US" sz="800" dirty="0"/>
                <a:t>Deployment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FD3B4D7-07AD-4797-AD6C-B83099826455}"/>
                </a:ext>
              </a:extLst>
            </p:cNvPr>
            <p:cNvSpPr/>
            <p:nvPr/>
          </p:nvSpPr>
          <p:spPr>
            <a:xfrm>
              <a:off x="8534394" y="635917"/>
              <a:ext cx="357316" cy="113167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60C7A0-58E1-464D-93BD-F7E657E7665C}"/>
              </a:ext>
            </a:extLst>
          </p:cNvPr>
          <p:cNvGrpSpPr/>
          <p:nvPr/>
        </p:nvGrpSpPr>
        <p:grpSpPr>
          <a:xfrm>
            <a:off x="188195" y="117051"/>
            <a:ext cx="1193038" cy="1548137"/>
            <a:chOff x="2987786" y="598910"/>
            <a:chExt cx="825722" cy="934315"/>
          </a:xfrm>
        </p:grpSpPr>
        <p:sp>
          <p:nvSpPr>
            <p:cNvPr id="25" name="Heptagon 24">
              <a:extLst>
                <a:ext uri="{FF2B5EF4-FFF2-40B4-BE49-F238E27FC236}">
                  <a16:creationId xmlns:a16="http://schemas.microsoft.com/office/drawing/2014/main" id="{1EE8A075-E3D4-4118-B78D-307AA8FBDB97}"/>
                </a:ext>
              </a:extLst>
            </p:cNvPr>
            <p:cNvSpPr/>
            <p:nvPr/>
          </p:nvSpPr>
          <p:spPr>
            <a:xfrm>
              <a:off x="2987786" y="598910"/>
              <a:ext cx="825722" cy="92333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365760" rIns="91440" bIns="731520" rtlCol="0" anchor="b"/>
            <a:lstStyle/>
            <a:p>
              <a:r>
                <a:rPr lang="en-US" sz="2000" dirty="0"/>
                <a:t>storage</a:t>
              </a:r>
              <a:endParaRPr lang="en-US" sz="1200" dirty="0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BC0C7E59-B73A-462F-AFE4-8F5E0A771A7F}"/>
                </a:ext>
              </a:extLst>
            </p:cNvPr>
            <p:cNvSpPr/>
            <p:nvPr/>
          </p:nvSpPr>
          <p:spPr>
            <a:xfrm>
              <a:off x="3227204" y="988102"/>
              <a:ext cx="346884" cy="545123"/>
            </a:xfrm>
            <a:prstGeom prst="ca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ADDDD04-C7CE-8B52-16AD-95C9699843AA}"/>
              </a:ext>
            </a:extLst>
          </p:cNvPr>
          <p:cNvSpPr/>
          <p:nvPr/>
        </p:nvSpPr>
        <p:spPr>
          <a:xfrm>
            <a:off x="6252802" y="3042869"/>
            <a:ext cx="2794482" cy="3861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53AA2BD1-0F96-1774-C19E-27A781BF05B0}"/>
              </a:ext>
            </a:extLst>
          </p:cNvPr>
          <p:cNvSpPr/>
          <p:nvPr/>
        </p:nvSpPr>
        <p:spPr>
          <a:xfrm rot="2667274">
            <a:off x="7153293" y="4418255"/>
            <a:ext cx="1117394" cy="174841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8E92503-A3B6-062F-1CB5-C38C8E122B92}"/>
              </a:ext>
            </a:extLst>
          </p:cNvPr>
          <p:cNvSpPr/>
          <p:nvPr/>
        </p:nvSpPr>
        <p:spPr>
          <a:xfrm>
            <a:off x="2347544" y="3042869"/>
            <a:ext cx="6695862" cy="27026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72095935-49D4-1991-8566-B59B62BC1D82}"/>
              </a:ext>
            </a:extLst>
          </p:cNvPr>
          <p:cNvSpPr/>
          <p:nvPr/>
        </p:nvSpPr>
        <p:spPr>
          <a:xfrm rot="1779804">
            <a:off x="1392983" y="2726283"/>
            <a:ext cx="1058819" cy="273659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2CE9DB53-4B67-7EC9-D3FB-99F7CA18F1D9}"/>
              </a:ext>
            </a:extLst>
          </p:cNvPr>
          <p:cNvSpPr/>
          <p:nvPr/>
        </p:nvSpPr>
        <p:spPr>
          <a:xfrm rot="469623">
            <a:off x="1344615" y="4053820"/>
            <a:ext cx="1058819" cy="273659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ACB0C791-AF19-EEBE-4BFF-FC4D40C1D3E6}"/>
              </a:ext>
            </a:extLst>
          </p:cNvPr>
          <p:cNvSpPr/>
          <p:nvPr/>
        </p:nvSpPr>
        <p:spPr>
          <a:xfrm rot="21100700">
            <a:off x="1270617" y="5444522"/>
            <a:ext cx="1058819" cy="273659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Left 46">
            <a:extLst>
              <a:ext uri="{FF2B5EF4-FFF2-40B4-BE49-F238E27FC236}">
                <a16:creationId xmlns:a16="http://schemas.microsoft.com/office/drawing/2014/main" id="{40D47C47-1810-6E5D-AFA0-46E20C980655}"/>
              </a:ext>
            </a:extLst>
          </p:cNvPr>
          <p:cNvSpPr/>
          <p:nvPr/>
        </p:nvSpPr>
        <p:spPr>
          <a:xfrm rot="230546">
            <a:off x="4233046" y="3497058"/>
            <a:ext cx="993947" cy="147361"/>
          </a:xfrm>
          <a:prstGeom prst="leftArrow">
            <a:avLst>
              <a:gd name="adj1" fmla="val 63361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Left 47">
            <a:extLst>
              <a:ext uri="{FF2B5EF4-FFF2-40B4-BE49-F238E27FC236}">
                <a16:creationId xmlns:a16="http://schemas.microsoft.com/office/drawing/2014/main" id="{A7E35B7B-2037-BD0E-4E70-EE7382621299}"/>
              </a:ext>
            </a:extLst>
          </p:cNvPr>
          <p:cNvSpPr/>
          <p:nvPr/>
        </p:nvSpPr>
        <p:spPr>
          <a:xfrm>
            <a:off x="4251740" y="4359406"/>
            <a:ext cx="1257142" cy="238572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Left 48">
            <a:extLst>
              <a:ext uri="{FF2B5EF4-FFF2-40B4-BE49-F238E27FC236}">
                <a16:creationId xmlns:a16="http://schemas.microsoft.com/office/drawing/2014/main" id="{654DE6A6-D348-E0FF-C390-C048D3A2B85E}"/>
              </a:ext>
            </a:extLst>
          </p:cNvPr>
          <p:cNvSpPr/>
          <p:nvPr/>
        </p:nvSpPr>
        <p:spPr>
          <a:xfrm>
            <a:off x="4233948" y="5100350"/>
            <a:ext cx="1309428" cy="227124"/>
          </a:xfrm>
          <a:prstGeom prst="leftArrow">
            <a:avLst/>
          </a:prstGeom>
          <a:solidFill>
            <a:srgbClr val="843C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164A5-DE46-6074-0E05-3D60A6E36D38}"/>
              </a:ext>
            </a:extLst>
          </p:cNvPr>
          <p:cNvSpPr/>
          <p:nvPr/>
        </p:nvSpPr>
        <p:spPr>
          <a:xfrm>
            <a:off x="5508883" y="4306063"/>
            <a:ext cx="1134862" cy="41899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PVC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858FAA-974A-B156-762B-48D4FDFC6C9E}"/>
              </a:ext>
            </a:extLst>
          </p:cNvPr>
          <p:cNvSpPr/>
          <p:nvPr/>
        </p:nvSpPr>
        <p:spPr>
          <a:xfrm>
            <a:off x="5457688" y="4973274"/>
            <a:ext cx="1204720" cy="524996"/>
          </a:xfrm>
          <a:prstGeom prst="rect">
            <a:avLst/>
          </a:prstGeom>
          <a:solidFill>
            <a:srgbClr val="843C0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PVC</a:t>
            </a:r>
          </a:p>
        </p:txBody>
      </p:sp>
      <p:sp>
        <p:nvSpPr>
          <p:cNvPr id="38" name="Arrow: Left 37">
            <a:extLst>
              <a:ext uri="{FF2B5EF4-FFF2-40B4-BE49-F238E27FC236}">
                <a16:creationId xmlns:a16="http://schemas.microsoft.com/office/drawing/2014/main" id="{3089154E-8250-DC74-C902-9C2CF89E88CA}"/>
              </a:ext>
            </a:extLst>
          </p:cNvPr>
          <p:cNvSpPr/>
          <p:nvPr/>
        </p:nvSpPr>
        <p:spPr>
          <a:xfrm>
            <a:off x="6637307" y="5116888"/>
            <a:ext cx="1106255" cy="287416"/>
          </a:xfrm>
          <a:prstGeom prst="leftArrow">
            <a:avLst/>
          </a:prstGeom>
          <a:solidFill>
            <a:srgbClr val="843C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5B048250-D613-B06A-B5B6-00AEB0D8B05B}"/>
              </a:ext>
            </a:extLst>
          </p:cNvPr>
          <p:cNvSpPr/>
          <p:nvPr/>
        </p:nvSpPr>
        <p:spPr>
          <a:xfrm rot="1566050">
            <a:off x="6559058" y="4727392"/>
            <a:ext cx="1301322" cy="229404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6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7" grpId="0" animBg="1"/>
      <p:bldP spid="8" grpId="0" animBg="1"/>
      <p:bldP spid="10" grpId="0" animBg="1"/>
      <p:bldP spid="11" grpId="0" animBg="1"/>
      <p:bldP spid="12" grpId="0" animBg="1"/>
      <p:bldP spid="3" grpId="0" animBg="1"/>
      <p:bldP spid="36" grpId="0" animBg="1"/>
      <p:bldP spid="43" grpId="0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9" grpId="0" animBg="1"/>
      <p:bldP spid="9" grpId="0" animBg="1"/>
      <p:bldP spid="14" grpId="0" animBg="1"/>
      <p:bldP spid="38" grpId="0" animBg="1"/>
      <p:bldP spid="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B9A606-FB45-27BA-2BCD-51461836908A}"/>
              </a:ext>
            </a:extLst>
          </p:cNvPr>
          <p:cNvSpPr/>
          <p:nvPr/>
        </p:nvSpPr>
        <p:spPr>
          <a:xfrm>
            <a:off x="0" y="0"/>
            <a:ext cx="1638702" cy="685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1F93A192-7499-4EAB-80C8-0B6C94BB85B5}"/>
              </a:ext>
            </a:extLst>
          </p:cNvPr>
          <p:cNvSpPr/>
          <p:nvPr/>
        </p:nvSpPr>
        <p:spPr>
          <a:xfrm>
            <a:off x="150744" y="1998055"/>
            <a:ext cx="1415562" cy="1063869"/>
          </a:xfrm>
          <a:prstGeom prst="pent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NFS 100 GB</a:t>
            </a:r>
          </a:p>
        </p:txBody>
      </p:sp>
      <p:sp>
        <p:nvSpPr>
          <p:cNvPr id="5" name="Plaque 4">
            <a:extLst>
              <a:ext uri="{FF2B5EF4-FFF2-40B4-BE49-F238E27FC236}">
                <a16:creationId xmlns:a16="http://schemas.microsoft.com/office/drawing/2014/main" id="{5C9A6BAE-FDCD-437B-898D-26262BF08AD3}"/>
              </a:ext>
            </a:extLst>
          </p:cNvPr>
          <p:cNvSpPr/>
          <p:nvPr/>
        </p:nvSpPr>
        <p:spPr>
          <a:xfrm>
            <a:off x="200025" y="3404088"/>
            <a:ext cx="1222131" cy="1178169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500 TB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HHD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19B51BCC-BDB9-4222-8760-189C96CEA794}"/>
              </a:ext>
            </a:extLst>
          </p:cNvPr>
          <p:cNvSpPr/>
          <p:nvPr/>
        </p:nvSpPr>
        <p:spPr>
          <a:xfrm>
            <a:off x="173648" y="5145333"/>
            <a:ext cx="1222131" cy="1178169"/>
          </a:xfrm>
          <a:prstGeom prst="plaqu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400 TB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</a:rPr>
              <a:t>SSD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60C7A0-58E1-464D-93BD-F7E657E7665C}"/>
              </a:ext>
            </a:extLst>
          </p:cNvPr>
          <p:cNvGrpSpPr/>
          <p:nvPr/>
        </p:nvGrpSpPr>
        <p:grpSpPr>
          <a:xfrm>
            <a:off x="445664" y="389197"/>
            <a:ext cx="825722" cy="923330"/>
            <a:chOff x="3165985" y="763152"/>
            <a:chExt cx="825722" cy="923330"/>
          </a:xfrm>
        </p:grpSpPr>
        <p:sp>
          <p:nvSpPr>
            <p:cNvPr id="25" name="Heptagon 24">
              <a:extLst>
                <a:ext uri="{FF2B5EF4-FFF2-40B4-BE49-F238E27FC236}">
                  <a16:creationId xmlns:a16="http://schemas.microsoft.com/office/drawing/2014/main" id="{1EE8A075-E3D4-4118-B78D-307AA8FBDB97}"/>
                </a:ext>
              </a:extLst>
            </p:cNvPr>
            <p:cNvSpPr/>
            <p:nvPr/>
          </p:nvSpPr>
          <p:spPr>
            <a:xfrm>
              <a:off x="3165985" y="763152"/>
              <a:ext cx="825722" cy="92333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365760" rIns="91440" bIns="731520" rtlCol="0" anchor="b"/>
            <a:lstStyle/>
            <a:p>
              <a:r>
                <a:rPr lang="en-US" sz="1200" dirty="0"/>
                <a:t>storage</a:t>
              </a:r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BC0C7E59-B73A-462F-AFE4-8F5E0A771A7F}"/>
                </a:ext>
              </a:extLst>
            </p:cNvPr>
            <p:cNvSpPr/>
            <p:nvPr/>
          </p:nvSpPr>
          <p:spPr>
            <a:xfrm>
              <a:off x="3405404" y="1098064"/>
              <a:ext cx="346884" cy="545123"/>
            </a:xfrm>
            <a:prstGeom prst="ca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5A78FCA-27B3-362D-8DD4-A094F6B67FD8}"/>
              </a:ext>
            </a:extLst>
          </p:cNvPr>
          <p:cNvSpPr/>
          <p:nvPr/>
        </p:nvSpPr>
        <p:spPr>
          <a:xfrm>
            <a:off x="3211830" y="724109"/>
            <a:ext cx="7223760" cy="4888021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286C8C-42B4-DFAF-0572-8DA91583D929}"/>
              </a:ext>
            </a:extLst>
          </p:cNvPr>
          <p:cNvSpPr/>
          <p:nvPr/>
        </p:nvSpPr>
        <p:spPr>
          <a:xfrm>
            <a:off x="7246620" y="963930"/>
            <a:ext cx="2720340" cy="3451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6C3D7B-822F-E8A2-C564-3BA46F90E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60" y="1547464"/>
            <a:ext cx="1219200" cy="1181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EB1853-B7A7-0529-24CC-17F15B9DC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190" y="3061924"/>
            <a:ext cx="1219200" cy="11811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506EAEC-2DEE-3285-F497-80DC8437FA02}"/>
              </a:ext>
            </a:extLst>
          </p:cNvPr>
          <p:cNvSpPr/>
          <p:nvPr/>
        </p:nvSpPr>
        <p:spPr>
          <a:xfrm>
            <a:off x="3810000" y="971550"/>
            <a:ext cx="2720340" cy="34518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7A9209E-E57A-4993-24BF-83DDED379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60" y="1407505"/>
            <a:ext cx="1219200" cy="1181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FD3CD8-9538-C007-E646-3DE9F2764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570" y="3061924"/>
            <a:ext cx="1219200" cy="1181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81600EB-39CC-AE27-A565-EA54999A1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595" y="4423410"/>
            <a:ext cx="1219200" cy="11811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B4A60D0-BD4C-4226-C161-D12CA13E5386}"/>
              </a:ext>
            </a:extLst>
          </p:cNvPr>
          <p:cNvSpPr txBox="1"/>
          <p:nvPr/>
        </p:nvSpPr>
        <p:spPr>
          <a:xfrm>
            <a:off x="7246620" y="997172"/>
            <a:ext cx="1554480" cy="369332"/>
          </a:xfrm>
          <a:custGeom>
            <a:avLst/>
            <a:gdLst>
              <a:gd name="connsiteX0" fmla="*/ 0 w 1554480"/>
              <a:gd name="connsiteY0" fmla="*/ 0 h 369332"/>
              <a:gd name="connsiteX1" fmla="*/ 533705 w 1554480"/>
              <a:gd name="connsiteY1" fmla="*/ 0 h 369332"/>
              <a:gd name="connsiteX2" fmla="*/ 1020775 w 1554480"/>
              <a:gd name="connsiteY2" fmla="*/ 0 h 369332"/>
              <a:gd name="connsiteX3" fmla="*/ 1554480 w 1554480"/>
              <a:gd name="connsiteY3" fmla="*/ 0 h 369332"/>
              <a:gd name="connsiteX4" fmla="*/ 1554480 w 1554480"/>
              <a:gd name="connsiteY4" fmla="*/ 369332 h 369332"/>
              <a:gd name="connsiteX5" fmla="*/ 1082954 w 1554480"/>
              <a:gd name="connsiteY5" fmla="*/ 369332 h 369332"/>
              <a:gd name="connsiteX6" fmla="*/ 580339 w 1554480"/>
              <a:gd name="connsiteY6" fmla="*/ 369332 h 369332"/>
              <a:gd name="connsiteX7" fmla="*/ 0 w 1554480"/>
              <a:gd name="connsiteY7" fmla="*/ 369332 h 369332"/>
              <a:gd name="connsiteX8" fmla="*/ 0 w 155448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369332" extrusionOk="0">
                <a:moveTo>
                  <a:pt x="0" y="0"/>
                </a:moveTo>
                <a:cubicBezTo>
                  <a:pt x="201629" y="-14395"/>
                  <a:pt x="312723" y="8184"/>
                  <a:pt x="533705" y="0"/>
                </a:cubicBezTo>
                <a:cubicBezTo>
                  <a:pt x="754688" y="-8184"/>
                  <a:pt x="791878" y="24261"/>
                  <a:pt x="1020775" y="0"/>
                </a:cubicBezTo>
                <a:cubicBezTo>
                  <a:pt x="1249672" y="-24261"/>
                  <a:pt x="1413108" y="14340"/>
                  <a:pt x="1554480" y="0"/>
                </a:cubicBezTo>
                <a:cubicBezTo>
                  <a:pt x="1547760" y="169507"/>
                  <a:pt x="1541486" y="291971"/>
                  <a:pt x="1554480" y="369332"/>
                </a:cubicBezTo>
                <a:cubicBezTo>
                  <a:pt x="1378156" y="361268"/>
                  <a:pt x="1250640" y="362560"/>
                  <a:pt x="1082954" y="369332"/>
                </a:cubicBezTo>
                <a:cubicBezTo>
                  <a:pt x="915268" y="376104"/>
                  <a:pt x="808041" y="394197"/>
                  <a:pt x="580339" y="369332"/>
                </a:cubicBezTo>
                <a:cubicBezTo>
                  <a:pt x="352638" y="344467"/>
                  <a:pt x="221878" y="352053"/>
                  <a:pt x="0" y="369332"/>
                </a:cubicBezTo>
                <a:cubicBezTo>
                  <a:pt x="18134" y="206722"/>
                  <a:pt x="-7587" y="148263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12502811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namespace1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B5D9BF-51DA-B968-3473-B49C4DF64124}"/>
              </a:ext>
            </a:extLst>
          </p:cNvPr>
          <p:cNvSpPr txBox="1"/>
          <p:nvPr/>
        </p:nvSpPr>
        <p:spPr>
          <a:xfrm>
            <a:off x="3817620" y="972187"/>
            <a:ext cx="1554480" cy="369332"/>
          </a:xfrm>
          <a:custGeom>
            <a:avLst/>
            <a:gdLst>
              <a:gd name="connsiteX0" fmla="*/ 0 w 1554480"/>
              <a:gd name="connsiteY0" fmla="*/ 0 h 369332"/>
              <a:gd name="connsiteX1" fmla="*/ 533705 w 1554480"/>
              <a:gd name="connsiteY1" fmla="*/ 0 h 369332"/>
              <a:gd name="connsiteX2" fmla="*/ 1020775 w 1554480"/>
              <a:gd name="connsiteY2" fmla="*/ 0 h 369332"/>
              <a:gd name="connsiteX3" fmla="*/ 1554480 w 1554480"/>
              <a:gd name="connsiteY3" fmla="*/ 0 h 369332"/>
              <a:gd name="connsiteX4" fmla="*/ 1554480 w 1554480"/>
              <a:gd name="connsiteY4" fmla="*/ 369332 h 369332"/>
              <a:gd name="connsiteX5" fmla="*/ 1082954 w 1554480"/>
              <a:gd name="connsiteY5" fmla="*/ 369332 h 369332"/>
              <a:gd name="connsiteX6" fmla="*/ 580339 w 1554480"/>
              <a:gd name="connsiteY6" fmla="*/ 369332 h 369332"/>
              <a:gd name="connsiteX7" fmla="*/ 0 w 1554480"/>
              <a:gd name="connsiteY7" fmla="*/ 369332 h 369332"/>
              <a:gd name="connsiteX8" fmla="*/ 0 w 1554480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369332" extrusionOk="0">
                <a:moveTo>
                  <a:pt x="0" y="0"/>
                </a:moveTo>
                <a:cubicBezTo>
                  <a:pt x="201629" y="-14395"/>
                  <a:pt x="312723" y="8184"/>
                  <a:pt x="533705" y="0"/>
                </a:cubicBezTo>
                <a:cubicBezTo>
                  <a:pt x="754688" y="-8184"/>
                  <a:pt x="791878" y="24261"/>
                  <a:pt x="1020775" y="0"/>
                </a:cubicBezTo>
                <a:cubicBezTo>
                  <a:pt x="1249672" y="-24261"/>
                  <a:pt x="1413108" y="14340"/>
                  <a:pt x="1554480" y="0"/>
                </a:cubicBezTo>
                <a:cubicBezTo>
                  <a:pt x="1547760" y="169507"/>
                  <a:pt x="1541486" y="291971"/>
                  <a:pt x="1554480" y="369332"/>
                </a:cubicBezTo>
                <a:cubicBezTo>
                  <a:pt x="1378156" y="361268"/>
                  <a:pt x="1250640" y="362560"/>
                  <a:pt x="1082954" y="369332"/>
                </a:cubicBezTo>
                <a:cubicBezTo>
                  <a:pt x="915268" y="376104"/>
                  <a:pt x="808041" y="394197"/>
                  <a:pt x="580339" y="369332"/>
                </a:cubicBezTo>
                <a:cubicBezTo>
                  <a:pt x="352638" y="344467"/>
                  <a:pt x="221878" y="352053"/>
                  <a:pt x="0" y="369332"/>
                </a:cubicBezTo>
                <a:cubicBezTo>
                  <a:pt x="18134" y="206722"/>
                  <a:pt x="-7587" y="148263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12502811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namespace2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E6BA62D3-3D67-140C-D9AE-B73CBAFB9AF2}"/>
              </a:ext>
            </a:extLst>
          </p:cNvPr>
          <p:cNvSpPr/>
          <p:nvPr/>
        </p:nvSpPr>
        <p:spPr>
          <a:xfrm rot="3195471">
            <a:off x="7592904" y="3830518"/>
            <a:ext cx="369570" cy="1043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84D54E94-9737-37FD-477C-5643795EDAF7}"/>
              </a:ext>
            </a:extLst>
          </p:cNvPr>
          <p:cNvSpPr/>
          <p:nvPr/>
        </p:nvSpPr>
        <p:spPr>
          <a:xfrm rot="19068136">
            <a:off x="5798785" y="3921960"/>
            <a:ext cx="369570" cy="1160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4CFC5BD-6382-93BC-0563-A0566CD1A7A0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 flipH="1">
            <a:off x="8606790" y="2728564"/>
            <a:ext cx="179070" cy="333360"/>
          </a:xfrm>
          <a:prstGeom prst="line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1BADAE7-BB1C-C2AB-5116-A3BAC58E645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170170" y="2588605"/>
            <a:ext cx="0" cy="473319"/>
          </a:xfrm>
          <a:prstGeom prst="line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10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9" grpId="0" animBg="1"/>
      <p:bldP spid="34" grpId="0" animBg="1"/>
      <p:bldP spid="35" grpId="0" animBg="1"/>
      <p:bldP spid="42" grpId="0" animBg="1"/>
      <p:bldP spid="5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B42953-16A2-42DF-2B88-1C4AE68598B3}"/>
              </a:ext>
            </a:extLst>
          </p:cNvPr>
          <p:cNvSpPr/>
          <p:nvPr/>
        </p:nvSpPr>
        <p:spPr>
          <a:xfrm>
            <a:off x="152401" y="190498"/>
            <a:ext cx="4429760" cy="5824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v1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kind: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PersistentVolume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metadata: 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name: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nfs-pv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spec: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accessModes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ReadWriteMany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persistentVolumeReclaimPolicy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Recycle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capacity: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storage: 3Gi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volumeMode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Filesystem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path: /home/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nfsshare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server: 192.168.1.34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storageClassName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mountOptions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hard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nfsvers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=4.1</a:t>
            </a:r>
            <a:endParaRPr lang="en-US" sz="2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3B27D8-E4F4-A2EE-9F89-FCF2C2031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787883"/>
              </p:ext>
            </p:extLst>
          </p:nvPr>
        </p:nvGraphicFramePr>
        <p:xfrm>
          <a:off x="4504266" y="186264"/>
          <a:ext cx="7687733" cy="5701886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2402883">
                  <a:extLst>
                    <a:ext uri="{9D8B030D-6E8A-4147-A177-3AD203B41FA5}">
                      <a16:colId xmlns:a16="http://schemas.microsoft.com/office/drawing/2014/main" val="4091816704"/>
                    </a:ext>
                  </a:extLst>
                </a:gridCol>
                <a:gridCol w="5284850">
                  <a:extLst>
                    <a:ext uri="{9D8B030D-6E8A-4147-A177-3AD203B41FA5}">
                      <a16:colId xmlns:a16="http://schemas.microsoft.com/office/drawing/2014/main" val="2540284540"/>
                    </a:ext>
                  </a:extLst>
                </a:gridCol>
              </a:tblGrid>
              <a:tr h="607221">
                <a:tc>
                  <a:txBody>
                    <a:bodyPr/>
                    <a:lstStyle/>
                    <a:p>
                      <a:r>
                        <a:rPr lang="en-US" dirty="0"/>
                        <a:t>Access modes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885386"/>
                  </a:ext>
                </a:extLst>
              </a:tr>
              <a:tr h="891065">
                <a:tc>
                  <a:txBody>
                    <a:bodyPr/>
                    <a:lstStyle/>
                    <a:p>
                      <a:r>
                        <a:rPr lang="en-US" dirty="0" err="1"/>
                        <a:t>ReadWriteOnce</a:t>
                      </a:r>
                      <a:r>
                        <a:rPr lang="en-US" dirty="0"/>
                        <a:t>(RWO)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bg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505964"/>
                  </a:ext>
                </a:extLst>
              </a:tr>
              <a:tr h="817100">
                <a:tc>
                  <a:txBody>
                    <a:bodyPr/>
                    <a:lstStyle/>
                    <a:p>
                      <a:r>
                        <a:rPr lang="en-US" dirty="0" err="1"/>
                        <a:t>ReadOnlyMany</a:t>
                      </a:r>
                      <a:r>
                        <a:rPr lang="en-US" dirty="0"/>
                        <a:t> (ROX)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276303"/>
                  </a:ext>
                </a:extLst>
              </a:tr>
              <a:tr h="785701">
                <a:tc>
                  <a:txBody>
                    <a:bodyPr/>
                    <a:lstStyle/>
                    <a:p>
                      <a:r>
                        <a:rPr lang="en-US" dirty="0" err="1"/>
                        <a:t>ReadWriteMany</a:t>
                      </a:r>
                      <a:r>
                        <a:rPr lang="en-US" dirty="0"/>
                        <a:t> (RWX)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866104"/>
                  </a:ext>
                </a:extLst>
              </a:tr>
              <a:tr h="2181224">
                <a:tc>
                  <a:txBody>
                    <a:bodyPr/>
                    <a:lstStyle/>
                    <a:p>
                      <a:r>
                        <a:rPr lang="en-US" dirty="0" err="1"/>
                        <a:t>ReadWriteOncePod</a:t>
                      </a:r>
                      <a:r>
                        <a:rPr lang="en-US" dirty="0"/>
                        <a:t> (RWOP)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383588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C7FF59A5-4C47-90CB-B164-DA2F2B4705A5}"/>
              </a:ext>
            </a:extLst>
          </p:cNvPr>
          <p:cNvSpPr/>
          <p:nvPr/>
        </p:nvSpPr>
        <p:spPr>
          <a:xfrm>
            <a:off x="152401" y="555983"/>
            <a:ext cx="2556932" cy="35841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2384C-AEB1-D821-7B80-11566C2CA56F}"/>
              </a:ext>
            </a:extLst>
          </p:cNvPr>
          <p:cNvSpPr/>
          <p:nvPr/>
        </p:nvSpPr>
        <p:spPr>
          <a:xfrm>
            <a:off x="296334" y="1165583"/>
            <a:ext cx="1583266" cy="2991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0D01A6-AE29-DC4A-2E68-630A266B50B1}"/>
              </a:ext>
            </a:extLst>
          </p:cNvPr>
          <p:cNvSpPr/>
          <p:nvPr/>
        </p:nvSpPr>
        <p:spPr>
          <a:xfrm>
            <a:off x="296334" y="1817517"/>
            <a:ext cx="1583266" cy="2991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744A17-FE45-9211-C8B3-1D71A1CAAE0A}"/>
              </a:ext>
            </a:extLst>
          </p:cNvPr>
          <p:cNvCxnSpPr>
            <a:cxnSpLocks/>
          </p:cNvCxnSpPr>
          <p:nvPr/>
        </p:nvCxnSpPr>
        <p:spPr>
          <a:xfrm>
            <a:off x="213952" y="1817517"/>
            <a:ext cx="556515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B2DF24F-8683-AD2D-78B1-B600B9EFEFFE}"/>
              </a:ext>
            </a:extLst>
          </p:cNvPr>
          <p:cNvSpPr/>
          <p:nvPr/>
        </p:nvSpPr>
        <p:spPr>
          <a:xfrm>
            <a:off x="378716" y="2116667"/>
            <a:ext cx="2008884" cy="2991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1AA4BF-55D0-667C-8CEF-4F2A70291256}"/>
              </a:ext>
            </a:extLst>
          </p:cNvPr>
          <p:cNvSpPr txBox="1"/>
          <p:nvPr/>
        </p:nvSpPr>
        <p:spPr>
          <a:xfrm>
            <a:off x="6841067" y="788914"/>
            <a:ext cx="5317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- In this mode, volume can be mounted as read-write    by a </a:t>
            </a:r>
            <a:r>
              <a:rPr lang="en-US" sz="1800" b="1" dirty="0">
                <a:solidFill>
                  <a:schemeClr val="accent2"/>
                </a:solidFill>
              </a:rPr>
              <a:t>single node</a:t>
            </a:r>
            <a:r>
              <a:rPr lang="en-US" sz="180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- It can allow multiple pods to access the volume </a:t>
            </a:r>
            <a:r>
              <a:rPr lang="en-US" sz="1800" dirty="0">
                <a:solidFill>
                  <a:schemeClr val="accent2"/>
                </a:solidFill>
              </a:rPr>
              <a:t>when the pods are running on the same node</a:t>
            </a:r>
            <a:r>
              <a:rPr lang="en-US" sz="1800" dirty="0"/>
              <a:t>.</a:t>
            </a:r>
            <a:endParaRPr lang="en-US" sz="1800" b="1" dirty="0">
              <a:solidFill>
                <a:schemeClr val="bg2"/>
              </a:solidFill>
            </a:endParaRP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B0A725-AE74-1730-FF9D-464BE665F458}"/>
              </a:ext>
            </a:extLst>
          </p:cNvPr>
          <p:cNvSpPr txBox="1"/>
          <p:nvPr/>
        </p:nvSpPr>
        <p:spPr>
          <a:xfrm>
            <a:off x="6917265" y="2076928"/>
            <a:ext cx="5317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 this mode, </a:t>
            </a:r>
            <a:r>
              <a:rPr lang="en-US" dirty="0"/>
              <a:t>volume can be mounted as read-only by </a:t>
            </a:r>
            <a:r>
              <a:rPr lang="en-US" b="1" dirty="0">
                <a:solidFill>
                  <a:schemeClr val="accent2"/>
                </a:solidFill>
              </a:rPr>
              <a:t>many nodes.</a:t>
            </a:r>
            <a:endParaRPr lang="en-US" sz="1800" b="1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CB1087-5A00-2AF5-02E3-0CCA080F0647}"/>
              </a:ext>
            </a:extLst>
          </p:cNvPr>
          <p:cNvSpPr txBox="1"/>
          <p:nvPr/>
        </p:nvSpPr>
        <p:spPr>
          <a:xfrm>
            <a:off x="6917265" y="2967335"/>
            <a:ext cx="5196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volume can be mounted as read-write by </a:t>
            </a:r>
            <a:r>
              <a:rPr lang="en-US" b="1" dirty="0">
                <a:solidFill>
                  <a:schemeClr val="accent2"/>
                </a:solidFill>
              </a:rPr>
              <a:t>many nodes.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D0DE14-31B7-F14D-F029-8444C110569E}"/>
              </a:ext>
            </a:extLst>
          </p:cNvPr>
          <p:cNvSpPr txBox="1"/>
          <p:nvPr/>
        </p:nvSpPr>
        <p:spPr>
          <a:xfrm>
            <a:off x="6891864" y="3736760"/>
            <a:ext cx="5300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Volume can be mounted as read-write </a:t>
            </a:r>
            <a:r>
              <a:rPr lang="en-US" b="1" dirty="0">
                <a:solidFill>
                  <a:schemeClr val="accent2"/>
                </a:solidFill>
              </a:rPr>
              <a:t>by a single Pod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 </a:t>
            </a:r>
            <a:r>
              <a:rPr lang="en-US" dirty="0" err="1"/>
              <a:t>ReadWriteOncePod</a:t>
            </a:r>
            <a:r>
              <a:rPr lang="en-US" dirty="0"/>
              <a:t> access mode if you want to ensure that only one pod across whole cluster can read that PVC or write to it.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This is only supported for CSI volumes and Kubernetes </a:t>
            </a:r>
            <a:r>
              <a:rPr lang="en-US" b="1" dirty="0">
                <a:solidFill>
                  <a:schemeClr val="accent2"/>
                </a:solidFill>
              </a:rPr>
              <a:t>version 1.22+.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B42953-16A2-42DF-2B88-1C4AE68598B3}"/>
              </a:ext>
            </a:extLst>
          </p:cNvPr>
          <p:cNvSpPr/>
          <p:nvPr/>
        </p:nvSpPr>
        <p:spPr>
          <a:xfrm>
            <a:off x="152400" y="190499"/>
            <a:ext cx="5871209" cy="5516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v1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kind: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PersistentVolume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metadata: 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name: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nfs-pv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spec: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accessModes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ReadWriteMany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persistentVolumeReclaimPolicy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Recycle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capacity: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storage: 3Gi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volumeMode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Filesystem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path: /home/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nfsshare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server: 192.168.1.34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storageClassName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mountOptions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hard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nfsvers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=4.1</a:t>
            </a: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1C822F-356B-8E64-A080-EFE8FEA1CADF}"/>
              </a:ext>
            </a:extLst>
          </p:cNvPr>
          <p:cNvSpPr/>
          <p:nvPr/>
        </p:nvSpPr>
        <p:spPr>
          <a:xfrm>
            <a:off x="4605865" y="760307"/>
            <a:ext cx="7586135" cy="2575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600" dirty="0"/>
          </a:p>
          <a:p>
            <a:endParaRPr lang="en-US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96630550-A920-00C3-5013-AE16877DE516}"/>
              </a:ext>
            </a:extLst>
          </p:cNvPr>
          <p:cNvSpPr/>
          <p:nvPr/>
        </p:nvSpPr>
        <p:spPr>
          <a:xfrm>
            <a:off x="268648" y="2379134"/>
            <a:ext cx="4252551" cy="2991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586396-82AE-BD4E-A40E-E0DCD3A4EAFE}"/>
              </a:ext>
            </a:extLst>
          </p:cNvPr>
          <p:cNvSpPr txBox="1"/>
          <p:nvPr/>
        </p:nvSpPr>
        <p:spPr>
          <a:xfrm>
            <a:off x="4621655" y="742078"/>
            <a:ext cx="7554553" cy="2585323"/>
          </a:xfrm>
          <a:prstGeom prst="rect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Current reclaim policies are 3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typs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Retain   -- After deleting the PVC, PV still exist, &amp; Volume consider released.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Delete   -- It removes both the </a:t>
            </a:r>
            <a:r>
              <a:rPr lang="en-US" b="1" dirty="0" err="1">
                <a:solidFill>
                  <a:schemeClr val="accent2"/>
                </a:solidFill>
              </a:rPr>
              <a:t>PersistentVolume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object from Kubernetes, as well as the </a:t>
            </a:r>
            <a:r>
              <a:rPr lang="en-US" dirty="0">
                <a:solidFill>
                  <a:schemeClr val="accent2"/>
                </a:solidFill>
              </a:rPr>
              <a:t>associated storage asset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 the external infrastructure.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Recycle -- basic scrub (rm -rf /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thevolume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/*)</a:t>
            </a:r>
          </a:p>
          <a:p>
            <a:pPr lvl="1"/>
            <a:endParaRPr lang="en-US" sz="1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Currently, only </a:t>
            </a:r>
            <a:r>
              <a:rPr lang="en-US" sz="1800" b="1" dirty="0">
                <a:solidFill>
                  <a:schemeClr val="accent2"/>
                </a:solidFill>
              </a:rPr>
              <a:t>NFS and </a:t>
            </a:r>
            <a:r>
              <a:rPr lang="en-US" sz="1800" b="1" dirty="0" err="1">
                <a:solidFill>
                  <a:schemeClr val="accent2"/>
                </a:solidFill>
              </a:rPr>
              <a:t>HostPath</a:t>
            </a:r>
            <a:r>
              <a:rPr lang="en-US" sz="1800" b="1" dirty="0">
                <a:solidFill>
                  <a:schemeClr val="accent2"/>
                </a:solidFill>
              </a:rPr>
              <a:t> support recycling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. AWS EBS, GCE PD, Azure Disk, and Cinder volumes support deletion.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CF9A27D4-DBDE-C4E2-1848-00BB611B8EBE}"/>
              </a:ext>
            </a:extLst>
          </p:cNvPr>
          <p:cNvSpPr/>
          <p:nvPr/>
        </p:nvSpPr>
        <p:spPr>
          <a:xfrm>
            <a:off x="208961" y="2678284"/>
            <a:ext cx="1387827" cy="2991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62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1" animBg="1"/>
      <p:bldP spid="5" grpId="0" uiExpand="1" build="allAtOnce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B42953-16A2-42DF-2B88-1C4AE68598B3}"/>
              </a:ext>
            </a:extLst>
          </p:cNvPr>
          <p:cNvSpPr/>
          <p:nvPr/>
        </p:nvSpPr>
        <p:spPr>
          <a:xfrm>
            <a:off x="152400" y="190499"/>
            <a:ext cx="5871209" cy="5516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v1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kind: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PersistentVolume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metadata: 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name: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nfs-pv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spec: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accessModes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ReadWriteMany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persistentVolumeReclaimPolicy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Recycle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capacity: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storage: 3Gi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volumeMode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Filesystem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path: /home/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nfsshare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server: 192.168.1.34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storageClassName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mountOptions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hard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nfsvers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=4.1</a:t>
            </a: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1C822F-356B-8E64-A080-EFE8FEA1CADF}"/>
              </a:ext>
            </a:extLst>
          </p:cNvPr>
          <p:cNvSpPr/>
          <p:nvPr/>
        </p:nvSpPr>
        <p:spPr>
          <a:xfrm>
            <a:off x="4453465" y="378170"/>
            <a:ext cx="7586135" cy="3921760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u="sng" dirty="0">
                <a:highlight>
                  <a:srgbClr val="808000"/>
                </a:highlight>
              </a:rPr>
              <a:t>Volume Mode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volumeMode</a:t>
            </a:r>
            <a:r>
              <a:rPr lang="en-US" sz="2000" dirty="0"/>
              <a:t> is an optional API parameter.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Kubernetes supports two </a:t>
            </a:r>
            <a:r>
              <a:rPr lang="en-US" sz="2000" dirty="0" err="1"/>
              <a:t>volumeModes</a:t>
            </a:r>
            <a:r>
              <a:rPr lang="en-US" sz="2000" dirty="0"/>
              <a:t>: Filesystem and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Filesystem is the default mode used when </a:t>
            </a:r>
            <a:r>
              <a:rPr lang="en-US" sz="2000" dirty="0" err="1"/>
              <a:t>volumeMode</a:t>
            </a:r>
            <a:r>
              <a:rPr lang="en-US" sz="2000" dirty="0"/>
              <a:t> parameter is not defined.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Filesystem is mounted into Pods into a directory. In block device if device is empty, Kubernetes creates a filesystem on the device before mounting it for the first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can set the value of </a:t>
            </a:r>
            <a:r>
              <a:rPr lang="en-US" sz="2000" dirty="0" err="1"/>
              <a:t>volumeMode</a:t>
            </a:r>
            <a:r>
              <a:rPr lang="en-US" sz="2000" dirty="0"/>
              <a:t> to Block to use a volume as a raw block device.</a:t>
            </a: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6E322277-B720-8C5D-D8A2-D6147DBD8F6A}"/>
              </a:ext>
            </a:extLst>
          </p:cNvPr>
          <p:cNvSpPr/>
          <p:nvPr/>
        </p:nvSpPr>
        <p:spPr>
          <a:xfrm>
            <a:off x="252858" y="3279425"/>
            <a:ext cx="2913424" cy="3372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0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 animBg="1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B42953-16A2-42DF-2B88-1C4AE68598B3}"/>
              </a:ext>
            </a:extLst>
          </p:cNvPr>
          <p:cNvSpPr/>
          <p:nvPr/>
        </p:nvSpPr>
        <p:spPr>
          <a:xfrm>
            <a:off x="152400" y="190499"/>
            <a:ext cx="5871209" cy="55160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v1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kind: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PersistentVolume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metadata: 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name: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nfs-pv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spec: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accessModes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ReadWriteMany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persistentVolumeReclaimPolicy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Recycle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capacity: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storage: 3Gi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volumeMode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Filesystem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path: /home/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nfssharedata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server: 192.168.1.34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storageClassName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mountOptions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hard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nfsvers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=4.1</a:t>
            </a: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1C822F-356B-8E64-A080-EFE8FEA1CADF}"/>
              </a:ext>
            </a:extLst>
          </p:cNvPr>
          <p:cNvSpPr/>
          <p:nvPr/>
        </p:nvSpPr>
        <p:spPr>
          <a:xfrm>
            <a:off x="4605865" y="108373"/>
            <a:ext cx="7433735" cy="5293361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Types of Persistent Volumes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PersistentVolume</a:t>
            </a:r>
            <a:r>
              <a:rPr lang="en-US" sz="2000" dirty="0"/>
              <a:t> types are implemented as plugins. Kubernetes currently supports the following plugins: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/>
              <a:t>    </a:t>
            </a:r>
            <a:r>
              <a:rPr lang="en-US" sz="2000" dirty="0" err="1"/>
              <a:t>cephfs</a:t>
            </a:r>
            <a:r>
              <a:rPr lang="en-US" sz="2000" dirty="0"/>
              <a:t> - </a:t>
            </a:r>
            <a:r>
              <a:rPr lang="en-US" sz="2000" dirty="0" err="1"/>
              <a:t>CephFS</a:t>
            </a:r>
            <a:r>
              <a:rPr lang="en-US" sz="2000" dirty="0"/>
              <a:t> volume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/>
              <a:t>    </a:t>
            </a:r>
            <a:r>
              <a:rPr lang="en-US" sz="2000" dirty="0" err="1"/>
              <a:t>csi</a:t>
            </a:r>
            <a:r>
              <a:rPr lang="en-US" sz="2000" dirty="0"/>
              <a:t> - Container Storage Interface (CSI)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/>
              <a:t>    fc - </a:t>
            </a:r>
            <a:r>
              <a:rPr lang="en-US" sz="2000" dirty="0" err="1"/>
              <a:t>Fibre</a:t>
            </a:r>
            <a:r>
              <a:rPr lang="en-US" sz="2000" dirty="0"/>
              <a:t> Channel (FC) storage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/>
              <a:t>    </a:t>
            </a:r>
            <a:r>
              <a:rPr lang="en-US" sz="2000" dirty="0" err="1"/>
              <a:t>hostPath</a:t>
            </a:r>
            <a:r>
              <a:rPr lang="en-US" sz="2000" dirty="0"/>
              <a:t> - </a:t>
            </a:r>
            <a:r>
              <a:rPr lang="en-US" sz="2000" dirty="0" err="1"/>
              <a:t>HostPath</a:t>
            </a:r>
            <a:r>
              <a:rPr lang="en-US" sz="2000" dirty="0"/>
              <a:t> volume (for single node only)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/>
              <a:t>    </a:t>
            </a:r>
            <a:r>
              <a:rPr lang="en-US" sz="2000" dirty="0" err="1"/>
              <a:t>iscsi</a:t>
            </a:r>
            <a:r>
              <a:rPr lang="en-US" sz="2000" dirty="0"/>
              <a:t> - iSCSI (SCSI over IP) storage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/>
              <a:t>    local - local storage devices mounted on nodes.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/>
              <a:t>    </a:t>
            </a:r>
            <a:r>
              <a:rPr lang="en-US" sz="2000" b="1" dirty="0" err="1">
                <a:solidFill>
                  <a:schemeClr val="accent2"/>
                </a:solidFill>
              </a:rPr>
              <a:t>nfs</a:t>
            </a:r>
            <a:r>
              <a:rPr lang="en-US" sz="2000" b="1" dirty="0">
                <a:solidFill>
                  <a:schemeClr val="accent2"/>
                </a:solidFill>
              </a:rPr>
              <a:t> - Network File System (NFS) storage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000" dirty="0"/>
              <a:t>    </a:t>
            </a:r>
            <a:r>
              <a:rPr lang="en-US" sz="2000" dirty="0" err="1"/>
              <a:t>rbd</a:t>
            </a:r>
            <a:r>
              <a:rPr lang="en-US" sz="2000" dirty="0"/>
              <a:t> - </a:t>
            </a:r>
            <a:r>
              <a:rPr lang="en-US" sz="2000" dirty="0" err="1"/>
              <a:t>Rados</a:t>
            </a:r>
            <a:r>
              <a:rPr lang="en-US" sz="2000" dirty="0"/>
              <a:t> Block Device (RBD) volume.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this example, we create type NFS PV and the helper program /</a:t>
            </a:r>
            <a:r>
              <a:rPr lang="en-US" sz="2000" dirty="0" err="1"/>
              <a:t>sbin</a:t>
            </a:r>
            <a:r>
              <a:rPr lang="en-US" sz="2000" dirty="0"/>
              <a:t>/</a:t>
            </a:r>
            <a:r>
              <a:rPr lang="en-US" sz="2000" dirty="0" err="1"/>
              <a:t>mount.nfs</a:t>
            </a:r>
            <a:r>
              <a:rPr lang="en-US" sz="2000" dirty="0"/>
              <a:t> is required to support the mounting of NFS filesystems.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750D6C-A77A-7980-267D-1102A333680D}"/>
              </a:ext>
            </a:extLst>
          </p:cNvPr>
          <p:cNvSpPr/>
          <p:nvPr/>
        </p:nvSpPr>
        <p:spPr>
          <a:xfrm>
            <a:off x="152400" y="3575852"/>
            <a:ext cx="804333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0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B42953-16A2-42DF-2B88-1C4AE68598B3}"/>
              </a:ext>
            </a:extLst>
          </p:cNvPr>
          <p:cNvSpPr/>
          <p:nvPr/>
        </p:nvSpPr>
        <p:spPr>
          <a:xfrm>
            <a:off x="152400" y="190499"/>
            <a:ext cx="4453465" cy="5367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v1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kind: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PersistentVolume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metadata: 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name: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nfs-pv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spec: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accessModes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ReadWriteMany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persistentVolumeReclaimPolicy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Recycle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capacity: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storage: 3Gi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volumeMode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Filesystem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path: /home/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nfssharedata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server: 192.168.1.34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storageClassName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mountOptions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hard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nfsvers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=4.1</a:t>
            </a: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1C822F-356B-8E64-A080-EFE8FEA1CADF}"/>
              </a:ext>
            </a:extLst>
          </p:cNvPr>
          <p:cNvSpPr/>
          <p:nvPr/>
        </p:nvSpPr>
        <p:spPr>
          <a:xfrm>
            <a:off x="4605865" y="108373"/>
            <a:ext cx="7586135" cy="5293361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PV can have a class, which is specified by setting the </a:t>
            </a:r>
            <a:r>
              <a:rPr lang="en-US" sz="2000" dirty="0" err="1"/>
              <a:t>storageClassName</a:t>
            </a:r>
            <a:r>
              <a:rPr lang="en-US" sz="2000" dirty="0"/>
              <a:t> attribute to the name of a StorageClass.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PV of a particular class can only be bound to PVCs requesting that class.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PV with no </a:t>
            </a:r>
            <a:r>
              <a:rPr lang="en-US" sz="2000" dirty="0" err="1"/>
              <a:t>storageClassName</a:t>
            </a:r>
            <a:r>
              <a:rPr lang="en-US" sz="2000" dirty="0"/>
              <a:t> has no class and can only be bound to PVCs that request no particular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the past, the annotation volume.beta.kubernetes.io/</a:t>
            </a:r>
            <a:r>
              <a:rPr lang="en-US" sz="2000" b="1" dirty="0">
                <a:solidFill>
                  <a:schemeClr val="accent2"/>
                </a:solidFill>
              </a:rPr>
              <a:t>storage-class</a:t>
            </a:r>
            <a:r>
              <a:rPr lang="en-US" sz="2000" dirty="0"/>
              <a:t> was used instead of the </a:t>
            </a:r>
            <a:r>
              <a:rPr lang="en-US" sz="2000" dirty="0" err="1">
                <a:solidFill>
                  <a:schemeClr val="accent2"/>
                </a:solidFill>
              </a:rPr>
              <a:t>storageClassName</a:t>
            </a:r>
            <a:r>
              <a:rPr lang="en-US" sz="2000" dirty="0"/>
              <a:t> attribute. This </a:t>
            </a:r>
            <a:r>
              <a:rPr lang="en-US" sz="2000" dirty="0">
                <a:solidFill>
                  <a:schemeClr val="accent2"/>
                </a:solidFill>
              </a:rPr>
              <a:t>annotation is still working; </a:t>
            </a:r>
            <a:r>
              <a:rPr lang="en-US" sz="2000" dirty="0"/>
              <a:t>however, it will become fully </a:t>
            </a:r>
            <a:r>
              <a:rPr lang="en-US" sz="2000" dirty="0">
                <a:solidFill>
                  <a:schemeClr val="accent2"/>
                </a:solidFill>
              </a:rPr>
              <a:t>deprecated</a:t>
            </a:r>
            <a:r>
              <a:rPr lang="en-US" sz="2000" dirty="0"/>
              <a:t> in a future Kubernetes release.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750D6C-A77A-7980-267D-1102A333680D}"/>
              </a:ext>
            </a:extLst>
          </p:cNvPr>
          <p:cNvSpPr/>
          <p:nvPr/>
        </p:nvSpPr>
        <p:spPr>
          <a:xfrm>
            <a:off x="304800" y="4500412"/>
            <a:ext cx="2499360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8A7C4E-219F-D2D7-7DC2-57994A931E70}"/>
              </a:ext>
            </a:extLst>
          </p:cNvPr>
          <p:cNvSpPr/>
          <p:nvPr/>
        </p:nvSpPr>
        <p:spPr>
          <a:xfrm>
            <a:off x="294640" y="4774732"/>
            <a:ext cx="1727200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7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2E5033F1-84AF-FAAF-FA06-3AE57C23CFC4}"/>
              </a:ext>
            </a:extLst>
          </p:cNvPr>
          <p:cNvSpPr/>
          <p:nvPr/>
        </p:nvSpPr>
        <p:spPr>
          <a:xfrm>
            <a:off x="1380526" y="938479"/>
            <a:ext cx="2701284" cy="4411549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9E1DAE4-1634-4074-D89F-FE135CB40CE2}"/>
              </a:ext>
            </a:extLst>
          </p:cNvPr>
          <p:cNvSpPr/>
          <p:nvPr/>
        </p:nvSpPr>
        <p:spPr>
          <a:xfrm>
            <a:off x="4625042" y="938479"/>
            <a:ext cx="2701284" cy="4411549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BB8B6-2521-6C13-D851-241094A72E26}"/>
              </a:ext>
            </a:extLst>
          </p:cNvPr>
          <p:cNvSpPr/>
          <p:nvPr/>
        </p:nvSpPr>
        <p:spPr>
          <a:xfrm>
            <a:off x="802162" y="1329682"/>
            <a:ext cx="7119578" cy="3302284"/>
          </a:xfrm>
          <a:prstGeom prst="rect">
            <a:avLst/>
          </a:prstGeom>
          <a:solidFill>
            <a:srgbClr val="9E6A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A21F6-566E-6B1A-6B8C-E5B8FF518E97}"/>
              </a:ext>
            </a:extLst>
          </p:cNvPr>
          <p:cNvSpPr txBox="1"/>
          <p:nvPr/>
        </p:nvSpPr>
        <p:spPr>
          <a:xfrm>
            <a:off x="1336410" y="5110118"/>
            <a:ext cx="1687527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aseline="30000" dirty="0"/>
              <a:t>Worker Node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71AB4-C424-A1EE-DB9E-2A6A00934A11}"/>
              </a:ext>
            </a:extLst>
          </p:cNvPr>
          <p:cNvSpPr txBox="1"/>
          <p:nvPr/>
        </p:nvSpPr>
        <p:spPr>
          <a:xfrm>
            <a:off x="4617021" y="5113796"/>
            <a:ext cx="1687527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aseline="30000" dirty="0"/>
              <a:t>Worker Node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09DB7-B80F-B0B0-54E0-4D7F78F2FCAA}"/>
              </a:ext>
            </a:extLst>
          </p:cNvPr>
          <p:cNvSpPr txBox="1"/>
          <p:nvPr/>
        </p:nvSpPr>
        <p:spPr>
          <a:xfrm>
            <a:off x="1380526" y="5365759"/>
            <a:ext cx="1210274" cy="235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VM: 192.168.1.31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7D637-5DCE-14A7-E835-50096BF82232}"/>
              </a:ext>
            </a:extLst>
          </p:cNvPr>
          <p:cNvSpPr txBox="1"/>
          <p:nvPr/>
        </p:nvSpPr>
        <p:spPr>
          <a:xfrm>
            <a:off x="4625042" y="5366151"/>
            <a:ext cx="1334600" cy="23557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VM: 192.168.1.32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2640C6-D543-B55E-0367-21BF8BDCD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56" y="1368291"/>
            <a:ext cx="1166430" cy="1129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D64846-494B-4498-3D86-A2948F1F2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991" y="2362076"/>
            <a:ext cx="1022406" cy="9904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2F04D9-195E-2BAE-2E07-66D3300EC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35" y="2912937"/>
            <a:ext cx="1065419" cy="10321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838191-61D5-4D02-A3C0-D0CAAB332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242" y="3449221"/>
            <a:ext cx="1060995" cy="1027851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025BB91-016F-CBAC-D5F8-A8D55DF92595}"/>
              </a:ext>
            </a:extLst>
          </p:cNvPr>
          <p:cNvSpPr/>
          <p:nvPr/>
        </p:nvSpPr>
        <p:spPr>
          <a:xfrm>
            <a:off x="6638602" y="3201139"/>
            <a:ext cx="2687538" cy="697038"/>
          </a:xfrm>
          <a:prstGeom prst="wedgeRoundRectCallout">
            <a:avLst>
              <a:gd name="adj1" fmla="val -79115"/>
              <a:gd name="adj2" fmla="val 527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</a:rPr>
              <a:t>mkdir</a:t>
            </a:r>
            <a:r>
              <a:rPr lang="en-US" b="1" dirty="0">
                <a:solidFill>
                  <a:schemeClr val="tx1"/>
                </a:solidFill>
              </a:rPr>
              <a:t> /data</a:t>
            </a:r>
          </a:p>
          <a:p>
            <a:r>
              <a:rPr lang="en-US" b="1" dirty="0">
                <a:solidFill>
                  <a:schemeClr val="tx1"/>
                </a:solidFill>
              </a:rPr>
              <a:t>touch  file1.txt  file2.txt</a:t>
            </a:r>
          </a:p>
        </p:txBody>
      </p:sp>
    </p:spTree>
    <p:extLst>
      <p:ext uri="{BB962C8B-B14F-4D97-AF65-F5344CB8AC3E}">
        <p14:creationId xmlns:p14="http://schemas.microsoft.com/office/powerpoint/2010/main" val="179117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5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7" grpId="0"/>
      <p:bldP spid="9" grpId="0" animBg="1"/>
      <p:bldP spid="10" grpId="0" animBg="1"/>
      <p:bldP spid="6" grpId="0" animBg="1"/>
      <p:bldP spid="6" grpId="1" uiExpand="1" build="allAtOnce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B42953-16A2-42DF-2B88-1C4AE68598B3}"/>
              </a:ext>
            </a:extLst>
          </p:cNvPr>
          <p:cNvSpPr/>
          <p:nvPr/>
        </p:nvSpPr>
        <p:spPr>
          <a:xfrm>
            <a:off x="152400" y="190499"/>
            <a:ext cx="4453465" cy="5834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v1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kind: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PersistentVolume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metadata: 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name: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nfs-pv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spec: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accessModes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ReadWriteMany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persistentVolumeReclaimPolicy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Recycle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capacity: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storage: 3Gi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volumeMode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Filesystem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path: /home/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nfssharedata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server: 192.168.1.34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storageClassName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mountOptions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hard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nfsvers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=4.1</a:t>
            </a: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1C822F-356B-8E64-A080-EFE8FEA1CADF}"/>
              </a:ext>
            </a:extLst>
          </p:cNvPr>
          <p:cNvSpPr/>
          <p:nvPr/>
        </p:nvSpPr>
        <p:spPr>
          <a:xfrm>
            <a:off x="4605866" y="190499"/>
            <a:ext cx="3090334" cy="3429000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v1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PersistentVolumeClaim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task-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pv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-claim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spec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 err="1">
                <a:solidFill>
                  <a:srgbClr val="00CDCD"/>
                </a:solidFill>
                <a:latin typeface="D"/>
              </a:rPr>
              <a:t>storageClassName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nfs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 err="1">
                <a:solidFill>
                  <a:srgbClr val="00CDCD"/>
                </a:solidFill>
                <a:latin typeface="D"/>
              </a:rPr>
              <a:t>accessModes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dirty="0" err="1">
                <a:solidFill>
                  <a:srgbClr val="E5E5E5"/>
                </a:solidFill>
                <a:latin typeface="D"/>
              </a:rPr>
              <a:t>ReadWriteMany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resources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requests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storage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3Gi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750D6C-A77A-7980-267D-1102A333680D}"/>
              </a:ext>
            </a:extLst>
          </p:cNvPr>
          <p:cNvSpPr/>
          <p:nvPr/>
        </p:nvSpPr>
        <p:spPr>
          <a:xfrm>
            <a:off x="303105" y="4503799"/>
            <a:ext cx="2482427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ADA003-EA21-619A-C86A-690ED558919C}"/>
              </a:ext>
            </a:extLst>
          </p:cNvPr>
          <p:cNvSpPr/>
          <p:nvPr/>
        </p:nvSpPr>
        <p:spPr>
          <a:xfrm>
            <a:off x="4722704" y="1621365"/>
            <a:ext cx="2771931" cy="28363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9BEEAD-4D3A-7066-D69D-26B1B88FC20E}"/>
              </a:ext>
            </a:extLst>
          </p:cNvPr>
          <p:cNvSpPr/>
          <p:nvPr/>
        </p:nvSpPr>
        <p:spPr>
          <a:xfrm>
            <a:off x="4605865" y="502500"/>
            <a:ext cx="2771931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90F269-AFDA-60CA-3ED3-D521760E1616}"/>
              </a:ext>
            </a:extLst>
          </p:cNvPr>
          <p:cNvSpPr/>
          <p:nvPr/>
        </p:nvSpPr>
        <p:spPr>
          <a:xfrm>
            <a:off x="4722704" y="1022000"/>
            <a:ext cx="2052167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C82608-46AE-D43F-5F06-72FDB46F1439}"/>
              </a:ext>
            </a:extLst>
          </p:cNvPr>
          <p:cNvSpPr/>
          <p:nvPr/>
        </p:nvSpPr>
        <p:spPr>
          <a:xfrm>
            <a:off x="152400" y="558800"/>
            <a:ext cx="2565400" cy="30028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985230-8E4C-649D-5FDD-5DDBA06E5D2B}"/>
              </a:ext>
            </a:extLst>
          </p:cNvPr>
          <p:cNvSpPr/>
          <p:nvPr/>
        </p:nvSpPr>
        <p:spPr>
          <a:xfrm>
            <a:off x="4832770" y="2967565"/>
            <a:ext cx="1407727" cy="28363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8AB2F-2C18-3962-0CB4-0B4F34759B7A}"/>
              </a:ext>
            </a:extLst>
          </p:cNvPr>
          <p:cNvSpPr/>
          <p:nvPr/>
        </p:nvSpPr>
        <p:spPr>
          <a:xfrm>
            <a:off x="353905" y="2999597"/>
            <a:ext cx="1424096" cy="28363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6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B42953-16A2-42DF-2B88-1C4AE68598B3}"/>
              </a:ext>
            </a:extLst>
          </p:cNvPr>
          <p:cNvSpPr/>
          <p:nvPr/>
        </p:nvSpPr>
        <p:spPr>
          <a:xfrm>
            <a:off x="152400" y="190499"/>
            <a:ext cx="4453465" cy="58343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v1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kind: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PersistentVolume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metadata: 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name: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nfs-pv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spec: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accessModes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ReadWriteMany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persistentVolumeReclaimPolicy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Recycle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capacity: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storage: 3Gi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volumeMode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Filesystem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path: /home/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nfssharedata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server: 192.168.1.34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storageClassName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mountOptions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hard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nfsvers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=4.1</a:t>
            </a: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1C822F-356B-8E64-A080-EFE8FEA1CADF}"/>
              </a:ext>
            </a:extLst>
          </p:cNvPr>
          <p:cNvSpPr/>
          <p:nvPr/>
        </p:nvSpPr>
        <p:spPr>
          <a:xfrm>
            <a:off x="4733455" y="182208"/>
            <a:ext cx="2973496" cy="3429000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v1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PersistentVolumeClaim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task-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pv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-claim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spec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 err="1">
                <a:solidFill>
                  <a:srgbClr val="00CDCD"/>
                </a:solidFill>
                <a:latin typeface="D"/>
              </a:rPr>
              <a:t>storageClassName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nfs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 err="1">
                <a:solidFill>
                  <a:srgbClr val="00CDCD"/>
                </a:solidFill>
                <a:latin typeface="D"/>
              </a:rPr>
              <a:t>accessModes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dirty="0" err="1">
                <a:solidFill>
                  <a:srgbClr val="E5E5E5"/>
                </a:solidFill>
                <a:latin typeface="D"/>
              </a:rPr>
              <a:t>ReadWriteMany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resources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requests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storage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3Gi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9BEEAD-4D3A-7066-D69D-26B1B88FC20E}"/>
              </a:ext>
            </a:extLst>
          </p:cNvPr>
          <p:cNvSpPr/>
          <p:nvPr/>
        </p:nvSpPr>
        <p:spPr>
          <a:xfrm>
            <a:off x="4722704" y="462567"/>
            <a:ext cx="2812629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90F269-AFDA-60CA-3ED3-D521760E1616}"/>
              </a:ext>
            </a:extLst>
          </p:cNvPr>
          <p:cNvSpPr/>
          <p:nvPr/>
        </p:nvSpPr>
        <p:spPr>
          <a:xfrm>
            <a:off x="4788131" y="1021999"/>
            <a:ext cx="2052167" cy="3634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C82608-46AE-D43F-5F06-72FDB46F1439}"/>
              </a:ext>
            </a:extLst>
          </p:cNvPr>
          <p:cNvSpPr/>
          <p:nvPr/>
        </p:nvSpPr>
        <p:spPr>
          <a:xfrm>
            <a:off x="152400" y="558800"/>
            <a:ext cx="2565400" cy="30028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2EE9C8-7507-5178-0164-48FF9DC571D8}"/>
              </a:ext>
            </a:extLst>
          </p:cNvPr>
          <p:cNvSpPr/>
          <p:nvPr/>
        </p:nvSpPr>
        <p:spPr>
          <a:xfrm>
            <a:off x="7933267" y="190499"/>
            <a:ext cx="3750733" cy="5024967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v1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Pod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mypod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spec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volumes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mypd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800" dirty="0" err="1">
                <a:solidFill>
                  <a:srgbClr val="00CDCD"/>
                </a:solidFill>
                <a:latin typeface="D"/>
              </a:rPr>
              <a:t>persistentVolumeClaim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800" dirty="0" err="1">
                <a:solidFill>
                  <a:srgbClr val="00CDCD"/>
                </a:solidFill>
                <a:latin typeface="D"/>
              </a:rPr>
              <a:t>claimName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task-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pv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-claim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containers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myfrontend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image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nginx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800" dirty="0" err="1">
                <a:solidFill>
                  <a:srgbClr val="00CDCD"/>
                </a:solidFill>
                <a:latin typeface="D"/>
              </a:rPr>
              <a:t>volumeMounts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800" dirty="0" err="1">
                <a:solidFill>
                  <a:srgbClr val="00CDCD"/>
                </a:solidFill>
                <a:latin typeface="D"/>
              </a:rPr>
              <a:t>mountPath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>
                <a:solidFill>
                  <a:srgbClr val="BB0000"/>
                </a:solidFill>
                <a:latin typeface="D"/>
              </a:rPr>
              <a:t>"/var/www/html"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mypd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AE756D-BEBE-3B85-8B5A-9286A1E0BD1C}"/>
              </a:ext>
            </a:extLst>
          </p:cNvPr>
          <p:cNvSpPr/>
          <p:nvPr/>
        </p:nvSpPr>
        <p:spPr>
          <a:xfrm>
            <a:off x="7933267" y="502500"/>
            <a:ext cx="1041400" cy="28363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8AB2F-2C18-3962-0CB4-0B4F34759B7A}"/>
              </a:ext>
            </a:extLst>
          </p:cNvPr>
          <p:cNvSpPr/>
          <p:nvPr/>
        </p:nvSpPr>
        <p:spPr>
          <a:xfrm>
            <a:off x="8067039" y="1061932"/>
            <a:ext cx="1424096" cy="28363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ADA003-EA21-619A-C86A-690ED558919C}"/>
              </a:ext>
            </a:extLst>
          </p:cNvPr>
          <p:cNvSpPr/>
          <p:nvPr/>
        </p:nvSpPr>
        <p:spPr>
          <a:xfrm>
            <a:off x="8352367" y="2437449"/>
            <a:ext cx="2569633" cy="28363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750D6C-A77A-7980-267D-1102A333680D}"/>
              </a:ext>
            </a:extLst>
          </p:cNvPr>
          <p:cNvSpPr/>
          <p:nvPr/>
        </p:nvSpPr>
        <p:spPr>
          <a:xfrm>
            <a:off x="8224522" y="2153816"/>
            <a:ext cx="2384212" cy="28363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985230-8E4C-649D-5FDD-5DDBA06E5D2B}"/>
              </a:ext>
            </a:extLst>
          </p:cNvPr>
          <p:cNvSpPr/>
          <p:nvPr/>
        </p:nvSpPr>
        <p:spPr>
          <a:xfrm>
            <a:off x="8147191" y="1870182"/>
            <a:ext cx="1407727" cy="28363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F7B31A-0B7C-8FC9-B830-DE28A4EE2B6B}"/>
              </a:ext>
            </a:extLst>
          </p:cNvPr>
          <p:cNvSpPr/>
          <p:nvPr/>
        </p:nvSpPr>
        <p:spPr>
          <a:xfrm>
            <a:off x="8352367" y="4117133"/>
            <a:ext cx="1350433" cy="2757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9CCC57-FC2F-DF5F-9032-9D26BF4F5AF0}"/>
              </a:ext>
            </a:extLst>
          </p:cNvPr>
          <p:cNvSpPr/>
          <p:nvPr/>
        </p:nvSpPr>
        <p:spPr>
          <a:xfrm>
            <a:off x="8067039" y="1586548"/>
            <a:ext cx="1041400" cy="28363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C9F34D-DA90-1F61-D90D-25C81F1E63C8}"/>
              </a:ext>
            </a:extLst>
          </p:cNvPr>
          <p:cNvCxnSpPr>
            <a:cxnSpLocks/>
          </p:cNvCxnSpPr>
          <p:nvPr/>
        </p:nvCxnSpPr>
        <p:spPr>
          <a:xfrm>
            <a:off x="8032919" y="1586548"/>
            <a:ext cx="556515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49588E-59FE-B711-EF58-9FC33C64DD51}"/>
              </a:ext>
            </a:extLst>
          </p:cNvPr>
          <p:cNvCxnSpPr>
            <a:cxnSpLocks/>
          </p:cNvCxnSpPr>
          <p:nvPr/>
        </p:nvCxnSpPr>
        <p:spPr>
          <a:xfrm>
            <a:off x="8147191" y="2975081"/>
            <a:ext cx="1030676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6EE7042-46BD-FEE6-93FE-9BFDC9CFB560}"/>
              </a:ext>
            </a:extLst>
          </p:cNvPr>
          <p:cNvSpPr/>
          <p:nvPr/>
        </p:nvSpPr>
        <p:spPr>
          <a:xfrm>
            <a:off x="8286750" y="3542348"/>
            <a:ext cx="1619250" cy="2757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9C6C46-0A7E-94BA-68F1-E3FBB117AD51}"/>
              </a:ext>
            </a:extLst>
          </p:cNvPr>
          <p:cNvCxnSpPr>
            <a:cxnSpLocks/>
          </p:cNvCxnSpPr>
          <p:nvPr/>
        </p:nvCxnSpPr>
        <p:spPr>
          <a:xfrm>
            <a:off x="8460459" y="4117133"/>
            <a:ext cx="2774808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EC18375-0B59-9129-3A80-0829ACD09A49}"/>
              </a:ext>
            </a:extLst>
          </p:cNvPr>
          <p:cNvSpPr/>
          <p:nvPr/>
        </p:nvSpPr>
        <p:spPr>
          <a:xfrm>
            <a:off x="393700" y="3905465"/>
            <a:ext cx="2842019" cy="30028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0FAF6B04-8ED6-F70A-7B14-1D6104544F7B}"/>
              </a:ext>
            </a:extLst>
          </p:cNvPr>
          <p:cNvSpPr/>
          <p:nvPr/>
        </p:nvSpPr>
        <p:spPr>
          <a:xfrm rot="16200000">
            <a:off x="9011351" y="2263435"/>
            <a:ext cx="2778018" cy="153621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CD48423-7E8A-C144-AA91-CE60BE0C8659}"/>
              </a:ext>
            </a:extLst>
          </p:cNvPr>
          <p:cNvSpPr/>
          <p:nvPr/>
        </p:nvSpPr>
        <p:spPr>
          <a:xfrm>
            <a:off x="3235719" y="3827884"/>
            <a:ext cx="5224739" cy="36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6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4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12" grpId="0" animBg="1"/>
      <p:bldP spid="12" grpId="1" animBg="1"/>
      <p:bldP spid="10" grpId="0" animBg="1"/>
      <p:bldP spid="10" grpId="1" animBg="1"/>
      <p:bldP spid="5" grpId="0" animBg="1"/>
      <p:bldP spid="5" grpId="1" animBg="1"/>
      <p:bldP spid="4" grpId="0" animBg="1"/>
      <p:bldP spid="4" grpId="1" animBg="1"/>
      <p:bldP spid="9" grpId="0" animBg="1"/>
      <p:bldP spid="9" grpId="1" animBg="1"/>
      <p:bldP spid="9" grpId="2" animBg="1"/>
      <p:bldP spid="9" grpId="3" animBg="1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21" grpId="0" animBg="1"/>
      <p:bldP spid="22" grpId="0" animBg="1"/>
      <p:bldP spid="22" grpId="1" animBg="1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B42953-16A2-42DF-2B88-1C4AE68598B3}"/>
              </a:ext>
            </a:extLst>
          </p:cNvPr>
          <p:cNvSpPr/>
          <p:nvPr/>
        </p:nvSpPr>
        <p:spPr>
          <a:xfrm>
            <a:off x="152400" y="190499"/>
            <a:ext cx="4453465" cy="58343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v1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kind: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PersistentVolume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metadata: 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name: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nfs-pv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spec: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accessModes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ReadWriteMany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persistentVolumeReclaimPolicy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Recycle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capacity: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storage: 3Gi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volumeMode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Filesystem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path: /home/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nfssharedata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server: 192.168.1.34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storageClassName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mountOptions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hard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nfsvers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=4.1</a:t>
            </a: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1C822F-356B-8E64-A080-EFE8FEA1CADF}"/>
              </a:ext>
            </a:extLst>
          </p:cNvPr>
          <p:cNvSpPr/>
          <p:nvPr/>
        </p:nvSpPr>
        <p:spPr>
          <a:xfrm>
            <a:off x="4733455" y="182208"/>
            <a:ext cx="2973496" cy="3429000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v1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PersistentVolumeClaim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task-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pv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-claim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spec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 err="1">
                <a:solidFill>
                  <a:srgbClr val="00CDCD"/>
                </a:solidFill>
                <a:latin typeface="D"/>
              </a:rPr>
              <a:t>storageClassName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nfs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 err="1">
                <a:solidFill>
                  <a:srgbClr val="00CDCD"/>
                </a:solidFill>
                <a:latin typeface="D"/>
              </a:rPr>
              <a:t>accessModes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dirty="0" err="1">
                <a:solidFill>
                  <a:srgbClr val="E5E5E5"/>
                </a:solidFill>
                <a:latin typeface="D"/>
              </a:rPr>
              <a:t>ReadWriteMany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resources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requests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storage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3Gi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9BEEAD-4D3A-7066-D69D-26B1B88FC20E}"/>
              </a:ext>
            </a:extLst>
          </p:cNvPr>
          <p:cNvSpPr/>
          <p:nvPr/>
        </p:nvSpPr>
        <p:spPr>
          <a:xfrm>
            <a:off x="4722704" y="462567"/>
            <a:ext cx="2812629" cy="36349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90F269-AFDA-60CA-3ED3-D521760E1616}"/>
              </a:ext>
            </a:extLst>
          </p:cNvPr>
          <p:cNvSpPr/>
          <p:nvPr/>
        </p:nvSpPr>
        <p:spPr>
          <a:xfrm>
            <a:off x="4788131" y="1021999"/>
            <a:ext cx="2052167" cy="36349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2EE9C8-7507-5178-0164-48FF9DC571D8}"/>
              </a:ext>
            </a:extLst>
          </p:cNvPr>
          <p:cNvSpPr/>
          <p:nvPr/>
        </p:nvSpPr>
        <p:spPr>
          <a:xfrm>
            <a:off x="7933267" y="190499"/>
            <a:ext cx="3750733" cy="5024967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v1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Pod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mypod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spec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volumes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mypd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800" dirty="0" err="1">
                <a:solidFill>
                  <a:srgbClr val="00CDCD"/>
                </a:solidFill>
                <a:latin typeface="D"/>
              </a:rPr>
              <a:t>persistentVolumeClaim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800" dirty="0" err="1">
                <a:solidFill>
                  <a:srgbClr val="00CDCD"/>
                </a:solidFill>
                <a:latin typeface="D"/>
              </a:rPr>
              <a:t>claimName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task-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pv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-claim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containers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myfrontend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image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nginx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800" dirty="0" err="1">
                <a:solidFill>
                  <a:srgbClr val="00CDCD"/>
                </a:solidFill>
                <a:latin typeface="D"/>
              </a:rPr>
              <a:t>volumeMounts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800" dirty="0" err="1">
                <a:solidFill>
                  <a:srgbClr val="00CDCD"/>
                </a:solidFill>
                <a:latin typeface="D"/>
              </a:rPr>
              <a:t>mountPath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>
                <a:solidFill>
                  <a:srgbClr val="BB0000"/>
                </a:solidFill>
                <a:latin typeface="D"/>
              </a:rPr>
              <a:t>"/var/www/html"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mypd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ADA003-EA21-619A-C86A-690ED558919C}"/>
              </a:ext>
            </a:extLst>
          </p:cNvPr>
          <p:cNvSpPr/>
          <p:nvPr/>
        </p:nvSpPr>
        <p:spPr>
          <a:xfrm>
            <a:off x="8352367" y="2437449"/>
            <a:ext cx="2569633" cy="28363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750D6C-A77A-7980-267D-1102A333680D}"/>
              </a:ext>
            </a:extLst>
          </p:cNvPr>
          <p:cNvSpPr/>
          <p:nvPr/>
        </p:nvSpPr>
        <p:spPr>
          <a:xfrm>
            <a:off x="8224522" y="2153816"/>
            <a:ext cx="2384212" cy="28363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985230-8E4C-649D-5FDD-5DDBA06E5D2B}"/>
              </a:ext>
            </a:extLst>
          </p:cNvPr>
          <p:cNvSpPr/>
          <p:nvPr/>
        </p:nvSpPr>
        <p:spPr>
          <a:xfrm>
            <a:off x="8147191" y="1870182"/>
            <a:ext cx="1407727" cy="28363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F7B31A-0B7C-8FC9-B830-DE28A4EE2B6B}"/>
              </a:ext>
            </a:extLst>
          </p:cNvPr>
          <p:cNvSpPr/>
          <p:nvPr/>
        </p:nvSpPr>
        <p:spPr>
          <a:xfrm>
            <a:off x="8352367" y="4117133"/>
            <a:ext cx="1350433" cy="27579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EE7042-46BD-FEE6-93FE-9BFDC9CFB560}"/>
              </a:ext>
            </a:extLst>
          </p:cNvPr>
          <p:cNvSpPr/>
          <p:nvPr/>
        </p:nvSpPr>
        <p:spPr>
          <a:xfrm>
            <a:off x="8326968" y="3819476"/>
            <a:ext cx="3026831" cy="27579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/>
                </a:solidFill>
              </a:ln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9C6C46-0A7E-94BA-68F1-E3FBB117AD51}"/>
              </a:ext>
            </a:extLst>
          </p:cNvPr>
          <p:cNvCxnSpPr>
            <a:cxnSpLocks/>
          </p:cNvCxnSpPr>
          <p:nvPr/>
        </p:nvCxnSpPr>
        <p:spPr>
          <a:xfrm>
            <a:off x="213926" y="899800"/>
            <a:ext cx="2419207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34AC0E1-6F25-779E-D897-E4FBFB600D06}"/>
              </a:ext>
            </a:extLst>
          </p:cNvPr>
          <p:cNvSpPr/>
          <p:nvPr/>
        </p:nvSpPr>
        <p:spPr>
          <a:xfrm>
            <a:off x="293157" y="4549881"/>
            <a:ext cx="2483909" cy="27579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741D84-5DFE-C125-EA3B-840A9D9DB7F0}"/>
              </a:ext>
            </a:extLst>
          </p:cNvPr>
          <p:cNvSpPr/>
          <p:nvPr/>
        </p:nvSpPr>
        <p:spPr>
          <a:xfrm>
            <a:off x="4854046" y="1620910"/>
            <a:ext cx="2239330" cy="2757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08C2DEB-897E-C124-8826-6EA24D8983DB}"/>
              </a:ext>
            </a:extLst>
          </p:cNvPr>
          <p:cNvCxnSpPr>
            <a:cxnSpLocks/>
          </p:cNvCxnSpPr>
          <p:nvPr/>
        </p:nvCxnSpPr>
        <p:spPr>
          <a:xfrm>
            <a:off x="4788131" y="780001"/>
            <a:ext cx="2757953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1A8EF0D-47F1-0222-8D86-064A705C2676}"/>
              </a:ext>
            </a:extLst>
          </p:cNvPr>
          <p:cNvCxnSpPr>
            <a:cxnSpLocks/>
          </p:cNvCxnSpPr>
          <p:nvPr/>
        </p:nvCxnSpPr>
        <p:spPr>
          <a:xfrm>
            <a:off x="7968263" y="826066"/>
            <a:ext cx="1006404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A7B3326-6196-1A47-01BA-AF1AF18044DD}"/>
              </a:ext>
            </a:extLst>
          </p:cNvPr>
          <p:cNvSpPr/>
          <p:nvPr/>
        </p:nvSpPr>
        <p:spPr>
          <a:xfrm>
            <a:off x="420414" y="3819477"/>
            <a:ext cx="2816772" cy="42842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6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5" grpId="0" animBg="1"/>
      <p:bldP spid="5" grpId="1" animBg="1"/>
      <p:bldP spid="4" grpId="0" animBg="1"/>
      <p:bldP spid="4" grpId="1" animBg="1"/>
      <p:bldP spid="9" grpId="0" animBg="1"/>
      <p:bldP spid="13" grpId="0" animBg="1"/>
      <p:bldP spid="18" grpId="0" animBg="1"/>
      <p:bldP spid="17" grpId="0" animBg="1"/>
      <p:bldP spid="17" grpId="1" animBg="1"/>
      <p:bldP spid="20" grpId="0" animBg="1"/>
      <p:bldP spid="20" grpId="1" animBg="1"/>
      <p:bldP spid="3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B42953-16A2-42DF-2B88-1C4AE68598B3}"/>
              </a:ext>
            </a:extLst>
          </p:cNvPr>
          <p:cNvSpPr/>
          <p:nvPr/>
        </p:nvSpPr>
        <p:spPr>
          <a:xfrm>
            <a:off x="152400" y="190499"/>
            <a:ext cx="4453465" cy="58343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v1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kind: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PersistentVolume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metadata: 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name: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nfs-pv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spec: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accessModes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ReadWriteMany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persistentVolumeReclaimPolicy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Recycle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capacity: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storage: 3Gi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volumeMode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Filesystem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path: /home/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nfssharedata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server: 192.168.1.34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storageClassName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</a:t>
            </a:r>
            <a:endParaRPr lang="en-US" sz="2000" dirty="0">
              <a:solidFill>
                <a:srgbClr val="00CDCD"/>
              </a:solidFill>
              <a:latin typeface="D"/>
            </a:endParaRP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mountOptions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hard</a:t>
            </a:r>
          </a:p>
          <a:p>
            <a:r>
              <a:rPr lang="en-US" sz="2000" dirty="0">
                <a:solidFill>
                  <a:srgbClr val="00CDCD"/>
                </a:solidFill>
                <a:latin typeface="D"/>
              </a:rPr>
              <a:t>    - </a:t>
            </a:r>
            <a:r>
              <a:rPr lang="en-US" sz="2000" dirty="0" err="1">
                <a:solidFill>
                  <a:srgbClr val="00CDCD"/>
                </a:solidFill>
                <a:latin typeface="D"/>
              </a:rPr>
              <a:t>nfsvers</a:t>
            </a:r>
            <a:r>
              <a:rPr lang="en-US" sz="2000" dirty="0">
                <a:solidFill>
                  <a:srgbClr val="00CDCD"/>
                </a:solidFill>
                <a:latin typeface="D"/>
              </a:rPr>
              <a:t>=4.1</a:t>
            </a: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1C822F-356B-8E64-A080-EFE8FEA1CADF}"/>
              </a:ext>
            </a:extLst>
          </p:cNvPr>
          <p:cNvSpPr/>
          <p:nvPr/>
        </p:nvSpPr>
        <p:spPr>
          <a:xfrm>
            <a:off x="4733455" y="182208"/>
            <a:ext cx="2973496" cy="3429000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v1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PersistentVolumeClaim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task-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pv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-claim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spec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 err="1">
                <a:solidFill>
                  <a:srgbClr val="00CDCD"/>
                </a:solidFill>
                <a:latin typeface="D"/>
              </a:rPr>
              <a:t>storageClassName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nfs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 err="1">
                <a:solidFill>
                  <a:srgbClr val="00CDCD"/>
                </a:solidFill>
                <a:latin typeface="D"/>
              </a:rPr>
              <a:t>accessModes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dirty="0" err="1">
                <a:solidFill>
                  <a:srgbClr val="E5E5E5"/>
                </a:solidFill>
                <a:latin typeface="D"/>
              </a:rPr>
              <a:t>ReadWriteMany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resources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requests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storage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3Gi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9BEEAD-4D3A-7066-D69D-26B1B88FC20E}"/>
              </a:ext>
            </a:extLst>
          </p:cNvPr>
          <p:cNvSpPr/>
          <p:nvPr/>
        </p:nvSpPr>
        <p:spPr>
          <a:xfrm>
            <a:off x="4722704" y="462567"/>
            <a:ext cx="2812629" cy="36349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90F269-AFDA-60CA-3ED3-D521760E1616}"/>
              </a:ext>
            </a:extLst>
          </p:cNvPr>
          <p:cNvSpPr/>
          <p:nvPr/>
        </p:nvSpPr>
        <p:spPr>
          <a:xfrm>
            <a:off x="4788131" y="1021999"/>
            <a:ext cx="2052167" cy="36349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2EE9C8-7507-5178-0164-48FF9DC571D8}"/>
              </a:ext>
            </a:extLst>
          </p:cNvPr>
          <p:cNvSpPr/>
          <p:nvPr/>
        </p:nvSpPr>
        <p:spPr>
          <a:xfrm>
            <a:off x="7933267" y="190499"/>
            <a:ext cx="3750733" cy="5024967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v1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Pod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mypod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spec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volumes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mypd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800" dirty="0" err="1">
                <a:solidFill>
                  <a:srgbClr val="00CDCD"/>
                </a:solidFill>
                <a:latin typeface="D"/>
              </a:rPr>
              <a:t>persistentVolumeClaim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800" dirty="0" err="1">
                <a:solidFill>
                  <a:srgbClr val="00CDCD"/>
                </a:solidFill>
                <a:latin typeface="D"/>
              </a:rPr>
              <a:t>claimName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task-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pv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-claim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containers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myfrontend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image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nginx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800" dirty="0" err="1">
                <a:solidFill>
                  <a:srgbClr val="00CDCD"/>
                </a:solidFill>
                <a:latin typeface="D"/>
              </a:rPr>
              <a:t>volumeMounts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800" dirty="0" err="1">
                <a:solidFill>
                  <a:srgbClr val="00CDCD"/>
                </a:solidFill>
                <a:latin typeface="D"/>
              </a:rPr>
              <a:t>mountPath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>
                <a:solidFill>
                  <a:srgbClr val="BB0000"/>
                </a:solidFill>
                <a:latin typeface="D"/>
              </a:rPr>
              <a:t>"/var/www/html"</a:t>
            </a:r>
            <a:br>
              <a:rPr lang="en-US" sz="1800" dirty="0">
                <a:solidFill>
                  <a:srgbClr val="630300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mypd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ADA003-EA21-619A-C86A-690ED558919C}"/>
              </a:ext>
            </a:extLst>
          </p:cNvPr>
          <p:cNvSpPr/>
          <p:nvPr/>
        </p:nvSpPr>
        <p:spPr>
          <a:xfrm>
            <a:off x="8352367" y="2437449"/>
            <a:ext cx="2569633" cy="28363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750D6C-A77A-7980-267D-1102A333680D}"/>
              </a:ext>
            </a:extLst>
          </p:cNvPr>
          <p:cNvSpPr/>
          <p:nvPr/>
        </p:nvSpPr>
        <p:spPr>
          <a:xfrm>
            <a:off x="8224522" y="2153816"/>
            <a:ext cx="2384212" cy="28363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985230-8E4C-649D-5FDD-5DDBA06E5D2B}"/>
              </a:ext>
            </a:extLst>
          </p:cNvPr>
          <p:cNvSpPr/>
          <p:nvPr/>
        </p:nvSpPr>
        <p:spPr>
          <a:xfrm>
            <a:off x="8147191" y="1870182"/>
            <a:ext cx="1407727" cy="28363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F7B31A-0B7C-8FC9-B830-DE28A4EE2B6B}"/>
              </a:ext>
            </a:extLst>
          </p:cNvPr>
          <p:cNvSpPr/>
          <p:nvPr/>
        </p:nvSpPr>
        <p:spPr>
          <a:xfrm>
            <a:off x="8352367" y="4117133"/>
            <a:ext cx="1350433" cy="27579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EE7042-46BD-FEE6-93FE-9BFDC9CFB560}"/>
              </a:ext>
            </a:extLst>
          </p:cNvPr>
          <p:cNvSpPr/>
          <p:nvPr/>
        </p:nvSpPr>
        <p:spPr>
          <a:xfrm>
            <a:off x="8326968" y="3819476"/>
            <a:ext cx="3026831" cy="27579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/>
                </a:solidFill>
              </a:ln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9C6C46-0A7E-94BA-68F1-E3FBB117AD51}"/>
              </a:ext>
            </a:extLst>
          </p:cNvPr>
          <p:cNvCxnSpPr>
            <a:cxnSpLocks/>
          </p:cNvCxnSpPr>
          <p:nvPr/>
        </p:nvCxnSpPr>
        <p:spPr>
          <a:xfrm>
            <a:off x="213926" y="899800"/>
            <a:ext cx="2419207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34AC0E1-6F25-779E-D897-E4FBFB600D06}"/>
              </a:ext>
            </a:extLst>
          </p:cNvPr>
          <p:cNvSpPr/>
          <p:nvPr/>
        </p:nvSpPr>
        <p:spPr>
          <a:xfrm>
            <a:off x="293157" y="4549881"/>
            <a:ext cx="2483909" cy="27579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741D84-5DFE-C125-EA3B-840A9D9DB7F0}"/>
              </a:ext>
            </a:extLst>
          </p:cNvPr>
          <p:cNvSpPr/>
          <p:nvPr/>
        </p:nvSpPr>
        <p:spPr>
          <a:xfrm>
            <a:off x="4854046" y="1620910"/>
            <a:ext cx="2239330" cy="2757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08C2DEB-897E-C124-8826-6EA24D8983DB}"/>
              </a:ext>
            </a:extLst>
          </p:cNvPr>
          <p:cNvCxnSpPr>
            <a:cxnSpLocks/>
          </p:cNvCxnSpPr>
          <p:nvPr/>
        </p:nvCxnSpPr>
        <p:spPr>
          <a:xfrm>
            <a:off x="4788131" y="780001"/>
            <a:ext cx="2757953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1A8EF0D-47F1-0222-8D86-064A705C2676}"/>
              </a:ext>
            </a:extLst>
          </p:cNvPr>
          <p:cNvCxnSpPr>
            <a:cxnSpLocks/>
          </p:cNvCxnSpPr>
          <p:nvPr/>
        </p:nvCxnSpPr>
        <p:spPr>
          <a:xfrm>
            <a:off x="7968263" y="826066"/>
            <a:ext cx="1006404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A7B3326-6196-1A47-01BA-AF1AF18044DD}"/>
              </a:ext>
            </a:extLst>
          </p:cNvPr>
          <p:cNvSpPr/>
          <p:nvPr/>
        </p:nvSpPr>
        <p:spPr>
          <a:xfrm>
            <a:off x="420414" y="3819477"/>
            <a:ext cx="2816772" cy="42842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44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B42953-16A2-42DF-2B88-1C4AE68598B3}"/>
              </a:ext>
            </a:extLst>
          </p:cNvPr>
          <p:cNvSpPr/>
          <p:nvPr/>
        </p:nvSpPr>
        <p:spPr>
          <a:xfrm>
            <a:off x="3628554" y="507998"/>
            <a:ext cx="2836333" cy="34290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: v1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kind: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PersistentVolume</a:t>
            </a:r>
            <a:endParaRPr lang="en-US" sz="1200" dirty="0">
              <a:solidFill>
                <a:srgbClr val="00CDCD"/>
              </a:solidFill>
              <a:latin typeface="D"/>
            </a:endParaRP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metadata: 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name: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nfs-pv</a:t>
            </a:r>
            <a:endParaRPr lang="en-US" sz="1200" dirty="0">
              <a:solidFill>
                <a:srgbClr val="00CDCD"/>
              </a:solidFill>
              <a:latin typeface="D"/>
            </a:endParaRP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spec: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accessModes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  -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ReadWriteMany</a:t>
            </a:r>
            <a:endParaRPr lang="en-US" sz="1200" dirty="0">
              <a:solidFill>
                <a:srgbClr val="00CDCD"/>
              </a:solidFill>
              <a:latin typeface="D"/>
            </a:endParaRP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persistentVolumeReclaimPolicy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: Recycle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capacity: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  storage: 3Gi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volumeMode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: Filesystem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nfs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  path: /home/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nfssharedata</a:t>
            </a:r>
            <a:endParaRPr lang="en-US" sz="1200" dirty="0">
              <a:solidFill>
                <a:srgbClr val="00CDCD"/>
              </a:solidFill>
              <a:latin typeface="D"/>
            </a:endParaRP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  server: 192.168.1.34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storageClassName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: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nfs</a:t>
            </a:r>
            <a:endParaRPr lang="en-US" sz="1200" dirty="0">
              <a:solidFill>
                <a:srgbClr val="00CDCD"/>
              </a:solidFill>
              <a:latin typeface="D"/>
            </a:endParaRP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mountOptions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  - hard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  -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nfsvers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=4.1</a:t>
            </a:r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1C822F-356B-8E64-A080-EFE8FEA1CADF}"/>
              </a:ext>
            </a:extLst>
          </p:cNvPr>
          <p:cNvSpPr/>
          <p:nvPr/>
        </p:nvSpPr>
        <p:spPr>
          <a:xfrm>
            <a:off x="6706188" y="516640"/>
            <a:ext cx="2073745" cy="2239259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v1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200" dirty="0" err="1">
                <a:solidFill>
                  <a:srgbClr val="E5E5E5"/>
                </a:solidFill>
                <a:latin typeface="D"/>
              </a:rPr>
              <a:t>PersistentVolumeClaim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task-</a:t>
            </a:r>
            <a:r>
              <a:rPr lang="en-US" sz="1200" dirty="0" err="1">
                <a:solidFill>
                  <a:srgbClr val="E5E5E5"/>
                </a:solidFill>
                <a:latin typeface="D"/>
              </a:rPr>
              <a:t>pv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-claim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00CDCD"/>
                </a:solidFill>
                <a:latin typeface="D"/>
              </a:rPr>
              <a:t>spec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storageClassName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200" dirty="0" err="1">
                <a:solidFill>
                  <a:srgbClr val="E5E5E5"/>
                </a:solidFill>
                <a:latin typeface="D"/>
              </a:rPr>
              <a:t>nfs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accessModes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2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200" dirty="0" err="1">
                <a:solidFill>
                  <a:srgbClr val="E5E5E5"/>
                </a:solidFill>
                <a:latin typeface="D"/>
              </a:rPr>
              <a:t>ReadWriteMany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resources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requests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storage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3Gi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2EE9C8-7507-5178-0164-48FF9DC571D8}"/>
              </a:ext>
            </a:extLst>
          </p:cNvPr>
          <p:cNvSpPr/>
          <p:nvPr/>
        </p:nvSpPr>
        <p:spPr>
          <a:xfrm>
            <a:off x="9033933" y="512232"/>
            <a:ext cx="2506133" cy="2916768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v1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Pod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200" dirty="0" err="1">
                <a:solidFill>
                  <a:srgbClr val="E5E5E5"/>
                </a:solidFill>
                <a:latin typeface="D"/>
              </a:rPr>
              <a:t>mypod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00CDCD"/>
                </a:solidFill>
                <a:latin typeface="D"/>
              </a:rPr>
              <a:t>spec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volumes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2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200" dirty="0" err="1">
                <a:solidFill>
                  <a:srgbClr val="E5E5E5"/>
                </a:solidFill>
                <a:latin typeface="D"/>
              </a:rPr>
              <a:t>mypd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persistentVolumeClaim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claimName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task-</a:t>
            </a:r>
            <a:r>
              <a:rPr lang="en-US" sz="1200" dirty="0" err="1">
                <a:solidFill>
                  <a:srgbClr val="E5E5E5"/>
                </a:solidFill>
                <a:latin typeface="D"/>
              </a:rPr>
              <a:t>pv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-claim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containers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2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200" dirty="0" err="1">
                <a:solidFill>
                  <a:srgbClr val="E5E5E5"/>
                </a:solidFill>
                <a:latin typeface="D"/>
              </a:rPr>
              <a:t>myfrontend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image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nginx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volumeMounts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2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mountPath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200" dirty="0">
                <a:solidFill>
                  <a:srgbClr val="BB0000"/>
                </a:solidFill>
                <a:latin typeface="D"/>
              </a:rPr>
              <a:t>"/var/www/html"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200" dirty="0" err="1">
                <a:solidFill>
                  <a:srgbClr val="E5E5E5"/>
                </a:solidFill>
                <a:latin typeface="D"/>
              </a:rPr>
              <a:t>mypd</a:t>
            </a: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F58686-FAAF-A3FE-A26C-55980E7848E8}"/>
              </a:ext>
            </a:extLst>
          </p:cNvPr>
          <p:cNvSpPr/>
          <p:nvPr/>
        </p:nvSpPr>
        <p:spPr>
          <a:xfrm>
            <a:off x="3259667" y="67733"/>
            <a:ext cx="8695266" cy="4301067"/>
          </a:xfrm>
          <a:custGeom>
            <a:avLst/>
            <a:gdLst>
              <a:gd name="connsiteX0" fmla="*/ 0 w 8695266"/>
              <a:gd name="connsiteY0" fmla="*/ 0 h 4301067"/>
              <a:gd name="connsiteX1" fmla="*/ 492732 w 8695266"/>
              <a:gd name="connsiteY1" fmla="*/ 0 h 4301067"/>
              <a:gd name="connsiteX2" fmla="*/ 1072416 w 8695266"/>
              <a:gd name="connsiteY2" fmla="*/ 0 h 4301067"/>
              <a:gd name="connsiteX3" fmla="*/ 1478195 w 8695266"/>
              <a:gd name="connsiteY3" fmla="*/ 0 h 4301067"/>
              <a:gd name="connsiteX4" fmla="*/ 2144832 w 8695266"/>
              <a:gd name="connsiteY4" fmla="*/ 0 h 4301067"/>
              <a:gd name="connsiteX5" fmla="*/ 2463659 w 8695266"/>
              <a:gd name="connsiteY5" fmla="*/ 0 h 4301067"/>
              <a:gd name="connsiteX6" fmla="*/ 2782485 w 8695266"/>
              <a:gd name="connsiteY6" fmla="*/ 0 h 4301067"/>
              <a:gd name="connsiteX7" fmla="*/ 3188264 w 8695266"/>
              <a:gd name="connsiteY7" fmla="*/ 0 h 4301067"/>
              <a:gd name="connsiteX8" fmla="*/ 3594043 w 8695266"/>
              <a:gd name="connsiteY8" fmla="*/ 0 h 4301067"/>
              <a:gd name="connsiteX9" fmla="*/ 4086775 w 8695266"/>
              <a:gd name="connsiteY9" fmla="*/ 0 h 4301067"/>
              <a:gd name="connsiteX10" fmla="*/ 4405601 w 8695266"/>
              <a:gd name="connsiteY10" fmla="*/ 0 h 4301067"/>
              <a:gd name="connsiteX11" fmla="*/ 4724428 w 8695266"/>
              <a:gd name="connsiteY11" fmla="*/ 0 h 4301067"/>
              <a:gd name="connsiteX12" fmla="*/ 5043254 w 8695266"/>
              <a:gd name="connsiteY12" fmla="*/ 0 h 4301067"/>
              <a:gd name="connsiteX13" fmla="*/ 5796844 w 8695266"/>
              <a:gd name="connsiteY13" fmla="*/ 0 h 4301067"/>
              <a:gd name="connsiteX14" fmla="*/ 6115670 w 8695266"/>
              <a:gd name="connsiteY14" fmla="*/ 0 h 4301067"/>
              <a:gd name="connsiteX15" fmla="*/ 6434497 w 8695266"/>
              <a:gd name="connsiteY15" fmla="*/ 0 h 4301067"/>
              <a:gd name="connsiteX16" fmla="*/ 7188087 w 8695266"/>
              <a:gd name="connsiteY16" fmla="*/ 0 h 4301067"/>
              <a:gd name="connsiteX17" fmla="*/ 7506913 w 8695266"/>
              <a:gd name="connsiteY17" fmla="*/ 0 h 4301067"/>
              <a:gd name="connsiteX18" fmla="*/ 8695266 w 8695266"/>
              <a:gd name="connsiteY18" fmla="*/ 0 h 4301067"/>
              <a:gd name="connsiteX19" fmla="*/ 8695266 w 8695266"/>
              <a:gd name="connsiteY19" fmla="*/ 623655 h 4301067"/>
              <a:gd name="connsiteX20" fmla="*/ 8695266 w 8695266"/>
              <a:gd name="connsiteY20" fmla="*/ 1247309 h 4301067"/>
              <a:gd name="connsiteX21" fmla="*/ 8695266 w 8695266"/>
              <a:gd name="connsiteY21" fmla="*/ 1741932 h 4301067"/>
              <a:gd name="connsiteX22" fmla="*/ 8695266 w 8695266"/>
              <a:gd name="connsiteY22" fmla="*/ 2236555 h 4301067"/>
              <a:gd name="connsiteX23" fmla="*/ 8695266 w 8695266"/>
              <a:gd name="connsiteY23" fmla="*/ 2860210 h 4301067"/>
              <a:gd name="connsiteX24" fmla="*/ 8695266 w 8695266"/>
              <a:gd name="connsiteY24" fmla="*/ 3440854 h 4301067"/>
              <a:gd name="connsiteX25" fmla="*/ 8695266 w 8695266"/>
              <a:gd name="connsiteY25" fmla="*/ 4301067 h 4301067"/>
              <a:gd name="connsiteX26" fmla="*/ 8289487 w 8695266"/>
              <a:gd name="connsiteY26" fmla="*/ 4301067 h 4301067"/>
              <a:gd name="connsiteX27" fmla="*/ 7883708 w 8695266"/>
              <a:gd name="connsiteY27" fmla="*/ 4301067 h 4301067"/>
              <a:gd name="connsiteX28" fmla="*/ 7304023 w 8695266"/>
              <a:gd name="connsiteY28" fmla="*/ 4301067 h 4301067"/>
              <a:gd name="connsiteX29" fmla="*/ 6985197 w 8695266"/>
              <a:gd name="connsiteY29" fmla="*/ 4301067 h 4301067"/>
              <a:gd name="connsiteX30" fmla="*/ 6231607 w 8695266"/>
              <a:gd name="connsiteY30" fmla="*/ 4301067 h 4301067"/>
              <a:gd name="connsiteX31" fmla="*/ 5478018 w 8695266"/>
              <a:gd name="connsiteY31" fmla="*/ 4301067 h 4301067"/>
              <a:gd name="connsiteX32" fmla="*/ 4985286 w 8695266"/>
              <a:gd name="connsiteY32" fmla="*/ 4301067 h 4301067"/>
              <a:gd name="connsiteX33" fmla="*/ 4405601 w 8695266"/>
              <a:gd name="connsiteY33" fmla="*/ 4301067 h 4301067"/>
              <a:gd name="connsiteX34" fmla="*/ 3999822 w 8695266"/>
              <a:gd name="connsiteY34" fmla="*/ 4301067 h 4301067"/>
              <a:gd name="connsiteX35" fmla="*/ 3420138 w 8695266"/>
              <a:gd name="connsiteY35" fmla="*/ 4301067 h 4301067"/>
              <a:gd name="connsiteX36" fmla="*/ 2753501 w 8695266"/>
              <a:gd name="connsiteY36" fmla="*/ 4301067 h 4301067"/>
              <a:gd name="connsiteX37" fmla="*/ 1999911 w 8695266"/>
              <a:gd name="connsiteY37" fmla="*/ 4301067 h 4301067"/>
              <a:gd name="connsiteX38" fmla="*/ 1333274 w 8695266"/>
              <a:gd name="connsiteY38" fmla="*/ 4301067 h 4301067"/>
              <a:gd name="connsiteX39" fmla="*/ 753590 w 8695266"/>
              <a:gd name="connsiteY39" fmla="*/ 4301067 h 4301067"/>
              <a:gd name="connsiteX40" fmla="*/ 0 w 8695266"/>
              <a:gd name="connsiteY40" fmla="*/ 4301067 h 4301067"/>
              <a:gd name="connsiteX41" fmla="*/ 0 w 8695266"/>
              <a:gd name="connsiteY41" fmla="*/ 3677412 h 4301067"/>
              <a:gd name="connsiteX42" fmla="*/ 0 w 8695266"/>
              <a:gd name="connsiteY42" fmla="*/ 3182790 h 4301067"/>
              <a:gd name="connsiteX43" fmla="*/ 0 w 8695266"/>
              <a:gd name="connsiteY43" fmla="*/ 2559135 h 4301067"/>
              <a:gd name="connsiteX44" fmla="*/ 0 w 8695266"/>
              <a:gd name="connsiteY44" fmla="*/ 1935480 h 4301067"/>
              <a:gd name="connsiteX45" fmla="*/ 0 w 8695266"/>
              <a:gd name="connsiteY45" fmla="*/ 1440857 h 4301067"/>
              <a:gd name="connsiteX46" fmla="*/ 0 w 8695266"/>
              <a:gd name="connsiteY46" fmla="*/ 860213 h 4301067"/>
              <a:gd name="connsiteX47" fmla="*/ 0 w 8695266"/>
              <a:gd name="connsiteY47" fmla="*/ 0 h 430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695266" h="4301067" extrusionOk="0">
                <a:moveTo>
                  <a:pt x="0" y="0"/>
                </a:moveTo>
                <a:cubicBezTo>
                  <a:pt x="194894" y="-53188"/>
                  <a:pt x="343887" y="33345"/>
                  <a:pt x="492732" y="0"/>
                </a:cubicBezTo>
                <a:cubicBezTo>
                  <a:pt x="641577" y="-33345"/>
                  <a:pt x="869008" y="44427"/>
                  <a:pt x="1072416" y="0"/>
                </a:cubicBezTo>
                <a:cubicBezTo>
                  <a:pt x="1275824" y="-44427"/>
                  <a:pt x="1342298" y="7368"/>
                  <a:pt x="1478195" y="0"/>
                </a:cubicBezTo>
                <a:cubicBezTo>
                  <a:pt x="1614092" y="-7368"/>
                  <a:pt x="1867123" y="67379"/>
                  <a:pt x="2144832" y="0"/>
                </a:cubicBezTo>
                <a:cubicBezTo>
                  <a:pt x="2422541" y="-67379"/>
                  <a:pt x="2335461" y="10259"/>
                  <a:pt x="2463659" y="0"/>
                </a:cubicBezTo>
                <a:cubicBezTo>
                  <a:pt x="2591857" y="-10259"/>
                  <a:pt x="2696112" y="32435"/>
                  <a:pt x="2782485" y="0"/>
                </a:cubicBezTo>
                <a:cubicBezTo>
                  <a:pt x="2868858" y="-32435"/>
                  <a:pt x="3074017" y="26553"/>
                  <a:pt x="3188264" y="0"/>
                </a:cubicBezTo>
                <a:cubicBezTo>
                  <a:pt x="3302511" y="-26553"/>
                  <a:pt x="3429397" y="27111"/>
                  <a:pt x="3594043" y="0"/>
                </a:cubicBezTo>
                <a:cubicBezTo>
                  <a:pt x="3758689" y="-27111"/>
                  <a:pt x="3848559" y="46650"/>
                  <a:pt x="4086775" y="0"/>
                </a:cubicBezTo>
                <a:cubicBezTo>
                  <a:pt x="4324991" y="-46650"/>
                  <a:pt x="4258035" y="15503"/>
                  <a:pt x="4405601" y="0"/>
                </a:cubicBezTo>
                <a:cubicBezTo>
                  <a:pt x="4553167" y="-15503"/>
                  <a:pt x="4649714" y="26413"/>
                  <a:pt x="4724428" y="0"/>
                </a:cubicBezTo>
                <a:cubicBezTo>
                  <a:pt x="4799142" y="-26413"/>
                  <a:pt x="4963517" y="3610"/>
                  <a:pt x="5043254" y="0"/>
                </a:cubicBezTo>
                <a:cubicBezTo>
                  <a:pt x="5122991" y="-3610"/>
                  <a:pt x="5637910" y="18876"/>
                  <a:pt x="5796844" y="0"/>
                </a:cubicBezTo>
                <a:cubicBezTo>
                  <a:pt x="5955778" y="-18876"/>
                  <a:pt x="6013131" y="36542"/>
                  <a:pt x="6115670" y="0"/>
                </a:cubicBezTo>
                <a:cubicBezTo>
                  <a:pt x="6218209" y="-36542"/>
                  <a:pt x="6304106" y="35636"/>
                  <a:pt x="6434497" y="0"/>
                </a:cubicBezTo>
                <a:cubicBezTo>
                  <a:pt x="6564888" y="-35636"/>
                  <a:pt x="6936379" y="43793"/>
                  <a:pt x="7188087" y="0"/>
                </a:cubicBezTo>
                <a:cubicBezTo>
                  <a:pt x="7439795" y="-43793"/>
                  <a:pt x="7388269" y="2055"/>
                  <a:pt x="7506913" y="0"/>
                </a:cubicBezTo>
                <a:cubicBezTo>
                  <a:pt x="7625557" y="-2055"/>
                  <a:pt x="8158609" y="71062"/>
                  <a:pt x="8695266" y="0"/>
                </a:cubicBezTo>
                <a:cubicBezTo>
                  <a:pt x="8744798" y="302106"/>
                  <a:pt x="8669577" y="345638"/>
                  <a:pt x="8695266" y="623655"/>
                </a:cubicBezTo>
                <a:cubicBezTo>
                  <a:pt x="8720955" y="901673"/>
                  <a:pt x="8669567" y="1062174"/>
                  <a:pt x="8695266" y="1247309"/>
                </a:cubicBezTo>
                <a:cubicBezTo>
                  <a:pt x="8720965" y="1432444"/>
                  <a:pt x="8649743" y="1605235"/>
                  <a:pt x="8695266" y="1741932"/>
                </a:cubicBezTo>
                <a:cubicBezTo>
                  <a:pt x="8740789" y="1878629"/>
                  <a:pt x="8649369" y="2078268"/>
                  <a:pt x="8695266" y="2236555"/>
                </a:cubicBezTo>
                <a:cubicBezTo>
                  <a:pt x="8741163" y="2394842"/>
                  <a:pt x="8632919" y="2667455"/>
                  <a:pt x="8695266" y="2860210"/>
                </a:cubicBezTo>
                <a:cubicBezTo>
                  <a:pt x="8757613" y="3052965"/>
                  <a:pt x="8654013" y="3234705"/>
                  <a:pt x="8695266" y="3440854"/>
                </a:cubicBezTo>
                <a:cubicBezTo>
                  <a:pt x="8736519" y="3647003"/>
                  <a:pt x="8682089" y="4039306"/>
                  <a:pt x="8695266" y="4301067"/>
                </a:cubicBezTo>
                <a:cubicBezTo>
                  <a:pt x="8540391" y="4348424"/>
                  <a:pt x="8379196" y="4267303"/>
                  <a:pt x="8289487" y="4301067"/>
                </a:cubicBezTo>
                <a:cubicBezTo>
                  <a:pt x="8199778" y="4334831"/>
                  <a:pt x="8062760" y="4267864"/>
                  <a:pt x="7883708" y="4301067"/>
                </a:cubicBezTo>
                <a:cubicBezTo>
                  <a:pt x="7704656" y="4334270"/>
                  <a:pt x="7552714" y="4247414"/>
                  <a:pt x="7304023" y="4301067"/>
                </a:cubicBezTo>
                <a:cubicBezTo>
                  <a:pt x="7055333" y="4354720"/>
                  <a:pt x="7062920" y="4292485"/>
                  <a:pt x="6985197" y="4301067"/>
                </a:cubicBezTo>
                <a:cubicBezTo>
                  <a:pt x="6907474" y="4309649"/>
                  <a:pt x="6471401" y="4267216"/>
                  <a:pt x="6231607" y="4301067"/>
                </a:cubicBezTo>
                <a:cubicBezTo>
                  <a:pt x="5991813" y="4334918"/>
                  <a:pt x="5679588" y="4229313"/>
                  <a:pt x="5478018" y="4301067"/>
                </a:cubicBezTo>
                <a:cubicBezTo>
                  <a:pt x="5276448" y="4372821"/>
                  <a:pt x="5157598" y="4255564"/>
                  <a:pt x="4985286" y="4301067"/>
                </a:cubicBezTo>
                <a:cubicBezTo>
                  <a:pt x="4812974" y="4346570"/>
                  <a:pt x="4561119" y="4234374"/>
                  <a:pt x="4405601" y="4301067"/>
                </a:cubicBezTo>
                <a:cubicBezTo>
                  <a:pt x="4250083" y="4367760"/>
                  <a:pt x="4192561" y="4258215"/>
                  <a:pt x="3999822" y="4301067"/>
                </a:cubicBezTo>
                <a:cubicBezTo>
                  <a:pt x="3807083" y="4343919"/>
                  <a:pt x="3635138" y="4268259"/>
                  <a:pt x="3420138" y="4301067"/>
                </a:cubicBezTo>
                <a:cubicBezTo>
                  <a:pt x="3205138" y="4333875"/>
                  <a:pt x="3048190" y="4271225"/>
                  <a:pt x="2753501" y="4301067"/>
                </a:cubicBezTo>
                <a:cubicBezTo>
                  <a:pt x="2458812" y="4330909"/>
                  <a:pt x="2334433" y="4287773"/>
                  <a:pt x="1999911" y="4301067"/>
                </a:cubicBezTo>
                <a:cubicBezTo>
                  <a:pt x="1665389" y="4314361"/>
                  <a:pt x="1637171" y="4236576"/>
                  <a:pt x="1333274" y="4301067"/>
                </a:cubicBezTo>
                <a:cubicBezTo>
                  <a:pt x="1029377" y="4365558"/>
                  <a:pt x="1032729" y="4236529"/>
                  <a:pt x="753590" y="4301067"/>
                </a:cubicBezTo>
                <a:cubicBezTo>
                  <a:pt x="474451" y="4365605"/>
                  <a:pt x="239654" y="4293175"/>
                  <a:pt x="0" y="4301067"/>
                </a:cubicBezTo>
                <a:cubicBezTo>
                  <a:pt x="-30053" y="4139610"/>
                  <a:pt x="2162" y="3868040"/>
                  <a:pt x="0" y="3677412"/>
                </a:cubicBezTo>
                <a:cubicBezTo>
                  <a:pt x="-2162" y="3486785"/>
                  <a:pt x="43274" y="3377493"/>
                  <a:pt x="0" y="3182790"/>
                </a:cubicBezTo>
                <a:cubicBezTo>
                  <a:pt x="-43274" y="2988087"/>
                  <a:pt x="65728" y="2848616"/>
                  <a:pt x="0" y="2559135"/>
                </a:cubicBezTo>
                <a:cubicBezTo>
                  <a:pt x="-65728" y="2269654"/>
                  <a:pt x="55326" y="2148900"/>
                  <a:pt x="0" y="1935480"/>
                </a:cubicBezTo>
                <a:cubicBezTo>
                  <a:pt x="-55326" y="1722061"/>
                  <a:pt x="56519" y="1649255"/>
                  <a:pt x="0" y="1440857"/>
                </a:cubicBezTo>
                <a:cubicBezTo>
                  <a:pt x="-56519" y="1232459"/>
                  <a:pt x="69258" y="1146902"/>
                  <a:pt x="0" y="860213"/>
                </a:cubicBezTo>
                <a:cubicBezTo>
                  <a:pt x="-69258" y="573524"/>
                  <a:pt x="34969" y="427095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279902171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A5F6D-5041-4887-172A-397B28EE3B2D}"/>
              </a:ext>
            </a:extLst>
          </p:cNvPr>
          <p:cNvSpPr txBox="1"/>
          <p:nvPr/>
        </p:nvSpPr>
        <p:spPr>
          <a:xfrm>
            <a:off x="9829800" y="392429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FBFBF"/>
                </a:solidFill>
              </a:rPr>
              <a:t>Kubernetes Cluster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A1153C-4DCA-2852-290D-03DB6CBDD3CB}"/>
              </a:ext>
            </a:extLst>
          </p:cNvPr>
          <p:cNvSpPr/>
          <p:nvPr/>
        </p:nvSpPr>
        <p:spPr>
          <a:xfrm>
            <a:off x="270933" y="516640"/>
            <a:ext cx="2286000" cy="368282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D4138C-D2D1-C83C-35E3-EAAD049148EA}"/>
              </a:ext>
            </a:extLst>
          </p:cNvPr>
          <p:cNvSpPr txBox="1"/>
          <p:nvPr/>
        </p:nvSpPr>
        <p:spPr>
          <a:xfrm>
            <a:off x="270933" y="990599"/>
            <a:ext cx="228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new VM installed</a:t>
            </a:r>
          </a:p>
          <a:p>
            <a:r>
              <a:rPr lang="en-US" sz="1800" dirty="0">
                <a:solidFill>
                  <a:srgbClr val="00CDCD"/>
                </a:solidFill>
                <a:latin typeface="D"/>
              </a:rPr>
              <a:t>192.168.1.34</a:t>
            </a:r>
          </a:p>
          <a:p>
            <a:endParaRPr lang="en-US" dirty="0"/>
          </a:p>
          <a:p>
            <a:r>
              <a:rPr lang="en-US" dirty="0" err="1"/>
              <a:t>CenOS</a:t>
            </a:r>
            <a:r>
              <a:rPr lang="en-US" dirty="0"/>
              <a:t> 9 OS</a:t>
            </a:r>
          </a:p>
          <a:p>
            <a:endParaRPr lang="en-US" dirty="0"/>
          </a:p>
          <a:p>
            <a:r>
              <a:rPr lang="en-US" dirty="0"/>
              <a:t>NFS installed</a:t>
            </a:r>
          </a:p>
          <a:p>
            <a:endParaRPr lang="en-US" dirty="0"/>
          </a:p>
          <a:p>
            <a:r>
              <a:rPr lang="en-US" dirty="0"/>
              <a:t>Export: </a:t>
            </a:r>
          </a:p>
          <a:p>
            <a:r>
              <a:rPr lang="en-US" b="1" dirty="0">
                <a:latin typeface="D"/>
              </a:rPr>
              <a:t>/home/</a:t>
            </a:r>
            <a:r>
              <a:rPr lang="en-US" b="1" dirty="0" err="1">
                <a:latin typeface="D"/>
              </a:rPr>
              <a:t>nfssharedata</a:t>
            </a:r>
            <a:endParaRPr lang="en-US" b="1" dirty="0">
              <a:latin typeface="D"/>
            </a:endParaRPr>
          </a:p>
          <a:p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ABB822F-41A6-D027-EA22-7D21AD62414B}"/>
              </a:ext>
            </a:extLst>
          </p:cNvPr>
          <p:cNvSpPr/>
          <p:nvPr/>
        </p:nvSpPr>
        <p:spPr>
          <a:xfrm rot="1706638">
            <a:off x="1089498" y="2208956"/>
            <a:ext cx="2870793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D83C2D-6640-BB78-1BD9-7A172F31AC07}"/>
              </a:ext>
            </a:extLst>
          </p:cNvPr>
          <p:cNvSpPr/>
          <p:nvPr/>
        </p:nvSpPr>
        <p:spPr>
          <a:xfrm rot="20407650">
            <a:off x="2347112" y="2975778"/>
            <a:ext cx="1527702" cy="255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25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2" grpId="0" animBg="1"/>
      <p:bldP spid="15" grpId="0" animBg="1"/>
      <p:bldP spid="15" grpId="1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D5460-B77C-96E2-58A1-F80D34521D5C}"/>
              </a:ext>
            </a:extLst>
          </p:cNvPr>
          <p:cNvSpPr txBox="1"/>
          <p:nvPr/>
        </p:nvSpPr>
        <p:spPr>
          <a:xfrm>
            <a:off x="90535" y="144855"/>
            <a:ext cx="8374455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BFBFBF"/>
                </a:solidFill>
              </a:rPr>
              <a:t>How to install NFS server</a:t>
            </a:r>
          </a:p>
          <a:p>
            <a:r>
              <a:rPr lang="en-US" dirty="0">
                <a:solidFill>
                  <a:srgbClr val="BFBFBF"/>
                </a:solidFill>
              </a:rPr>
              <a:t>ping 192.168.1.31</a:t>
            </a:r>
          </a:p>
          <a:p>
            <a:r>
              <a:rPr lang="en-US" dirty="0" err="1">
                <a:solidFill>
                  <a:srgbClr val="BFBFBF"/>
                </a:solidFill>
              </a:rPr>
              <a:t>mkdir</a:t>
            </a:r>
            <a:r>
              <a:rPr lang="en-US" dirty="0">
                <a:solidFill>
                  <a:srgbClr val="BFBFBF"/>
                </a:solidFill>
              </a:rPr>
              <a:t> /home/</a:t>
            </a:r>
            <a:r>
              <a:rPr lang="en-US" dirty="0" err="1">
                <a:solidFill>
                  <a:srgbClr val="BFBFBF"/>
                </a:solidFill>
              </a:rPr>
              <a:t>nfsshare</a:t>
            </a:r>
            <a:endParaRPr lang="en-US" dirty="0">
              <a:solidFill>
                <a:srgbClr val="BFBFBF"/>
              </a:solidFill>
            </a:endParaRPr>
          </a:p>
          <a:p>
            <a:r>
              <a:rPr lang="en-US" dirty="0" err="1">
                <a:solidFill>
                  <a:srgbClr val="BFBFBF"/>
                </a:solidFill>
              </a:rPr>
              <a:t>dnf</a:t>
            </a:r>
            <a:r>
              <a:rPr lang="en-US" dirty="0">
                <a:solidFill>
                  <a:srgbClr val="BFBFBF"/>
                </a:solidFill>
              </a:rPr>
              <a:t> -y install </a:t>
            </a:r>
            <a:r>
              <a:rPr lang="en-US" dirty="0" err="1">
                <a:solidFill>
                  <a:srgbClr val="BFBFBF"/>
                </a:solidFill>
              </a:rPr>
              <a:t>nfs</a:t>
            </a:r>
            <a:r>
              <a:rPr lang="en-US" dirty="0">
                <a:solidFill>
                  <a:srgbClr val="BFBFBF"/>
                </a:solidFill>
              </a:rPr>
              <a:t>-utils</a:t>
            </a:r>
          </a:p>
          <a:p>
            <a:r>
              <a:rPr lang="en-US" dirty="0">
                <a:solidFill>
                  <a:srgbClr val="BFBFBF"/>
                </a:solidFill>
              </a:rPr>
              <a:t>vi /</a:t>
            </a:r>
            <a:r>
              <a:rPr lang="en-US" dirty="0" err="1">
                <a:solidFill>
                  <a:srgbClr val="BFBFBF"/>
                </a:solidFill>
              </a:rPr>
              <a:t>etc</a:t>
            </a:r>
            <a:r>
              <a:rPr lang="en-US" dirty="0">
                <a:solidFill>
                  <a:srgbClr val="BFBFBF"/>
                </a:solidFill>
              </a:rPr>
              <a:t>/</a:t>
            </a:r>
            <a:r>
              <a:rPr lang="en-US" dirty="0" err="1">
                <a:solidFill>
                  <a:srgbClr val="BFBFBF"/>
                </a:solidFill>
              </a:rPr>
              <a:t>idmapd.conf</a:t>
            </a:r>
            <a:r>
              <a:rPr lang="en-US" dirty="0">
                <a:solidFill>
                  <a:srgbClr val="BFBFBF"/>
                </a:solidFill>
              </a:rPr>
              <a:t> </a:t>
            </a:r>
          </a:p>
          <a:p>
            <a:r>
              <a:rPr lang="en-US" dirty="0">
                <a:solidFill>
                  <a:srgbClr val="BFBFBF"/>
                </a:solidFill>
              </a:rPr>
              <a:t>Domain = example.com</a:t>
            </a:r>
          </a:p>
          <a:p>
            <a:r>
              <a:rPr lang="en-US" dirty="0">
                <a:solidFill>
                  <a:srgbClr val="BFBFBF"/>
                </a:solidFill>
              </a:rPr>
              <a:t>vi /</a:t>
            </a:r>
            <a:r>
              <a:rPr lang="en-US" dirty="0" err="1">
                <a:solidFill>
                  <a:srgbClr val="BFBFBF"/>
                </a:solidFill>
              </a:rPr>
              <a:t>etc</a:t>
            </a:r>
            <a:r>
              <a:rPr lang="en-US" dirty="0">
                <a:solidFill>
                  <a:srgbClr val="BFBFBF"/>
                </a:solidFill>
              </a:rPr>
              <a:t>/exports</a:t>
            </a:r>
          </a:p>
          <a:p>
            <a:r>
              <a:rPr lang="en-US" dirty="0">
                <a:solidFill>
                  <a:srgbClr val="BFBFBF"/>
                </a:solidFill>
              </a:rPr>
              <a:t>/home/</a:t>
            </a:r>
            <a:r>
              <a:rPr lang="en-US" dirty="0" err="1">
                <a:solidFill>
                  <a:srgbClr val="BFBFBF"/>
                </a:solidFill>
              </a:rPr>
              <a:t>nfsshare</a:t>
            </a:r>
            <a:r>
              <a:rPr lang="en-US" dirty="0">
                <a:solidFill>
                  <a:srgbClr val="BFBFBF"/>
                </a:solidFill>
              </a:rPr>
              <a:t>   192.168.1.0/24(</a:t>
            </a:r>
            <a:r>
              <a:rPr lang="en-US" dirty="0" err="1">
                <a:solidFill>
                  <a:srgbClr val="BFBFBF"/>
                </a:solidFill>
              </a:rPr>
              <a:t>rw,no_root_squash</a:t>
            </a:r>
            <a:r>
              <a:rPr lang="en-US" dirty="0">
                <a:solidFill>
                  <a:srgbClr val="BFBFBF"/>
                </a:solidFill>
              </a:rPr>
              <a:t>)</a:t>
            </a:r>
          </a:p>
          <a:p>
            <a:r>
              <a:rPr lang="en-US" dirty="0" err="1">
                <a:solidFill>
                  <a:srgbClr val="BFBFBF"/>
                </a:solidFill>
              </a:rPr>
              <a:t>exportfs</a:t>
            </a:r>
            <a:r>
              <a:rPr lang="en-US" dirty="0">
                <a:solidFill>
                  <a:srgbClr val="BFBFBF"/>
                </a:solidFill>
              </a:rPr>
              <a:t> -</a:t>
            </a:r>
            <a:r>
              <a:rPr lang="en-US" dirty="0" err="1">
                <a:solidFill>
                  <a:srgbClr val="BFBFBF"/>
                </a:solidFill>
              </a:rPr>
              <a:t>rv</a:t>
            </a:r>
            <a:endParaRPr lang="en-US" dirty="0">
              <a:solidFill>
                <a:srgbClr val="BFBFBF"/>
              </a:solidFill>
            </a:endParaRPr>
          </a:p>
          <a:p>
            <a:r>
              <a:rPr lang="en-US" dirty="0" err="1">
                <a:solidFill>
                  <a:srgbClr val="BFBFBF"/>
                </a:solidFill>
              </a:rPr>
              <a:t>systemctl</a:t>
            </a:r>
            <a:r>
              <a:rPr lang="en-US" dirty="0">
                <a:solidFill>
                  <a:srgbClr val="BFBFBF"/>
                </a:solidFill>
              </a:rPr>
              <a:t> enable --now </a:t>
            </a:r>
            <a:r>
              <a:rPr lang="en-US" dirty="0" err="1">
                <a:solidFill>
                  <a:srgbClr val="BFBFBF"/>
                </a:solidFill>
              </a:rPr>
              <a:t>rpcbind</a:t>
            </a:r>
            <a:r>
              <a:rPr lang="en-US" dirty="0">
                <a:solidFill>
                  <a:srgbClr val="BFBFBF"/>
                </a:solidFill>
              </a:rPr>
              <a:t> </a:t>
            </a:r>
            <a:r>
              <a:rPr lang="en-US" dirty="0" err="1">
                <a:solidFill>
                  <a:srgbClr val="BFBFBF"/>
                </a:solidFill>
              </a:rPr>
              <a:t>nfs</a:t>
            </a:r>
            <a:r>
              <a:rPr lang="en-US" dirty="0">
                <a:solidFill>
                  <a:srgbClr val="BFBFBF"/>
                </a:solidFill>
              </a:rPr>
              <a:t>-server</a:t>
            </a:r>
          </a:p>
          <a:p>
            <a:r>
              <a:rPr lang="en-US" dirty="0">
                <a:solidFill>
                  <a:srgbClr val="BFBFBF"/>
                </a:solidFill>
              </a:rPr>
              <a:t>iptables -F</a:t>
            </a:r>
          </a:p>
          <a:p>
            <a:r>
              <a:rPr lang="en-US" dirty="0">
                <a:solidFill>
                  <a:srgbClr val="BFBFBF"/>
                </a:solidFill>
              </a:rPr>
              <a:t>export -a</a:t>
            </a:r>
          </a:p>
          <a:p>
            <a:r>
              <a:rPr lang="en-US" dirty="0">
                <a:solidFill>
                  <a:srgbClr val="BFBFBF"/>
                </a:solidFill>
              </a:rPr>
              <a:t>cd /home/</a:t>
            </a:r>
            <a:r>
              <a:rPr lang="en-US" dirty="0" err="1">
                <a:solidFill>
                  <a:srgbClr val="BFBFBF"/>
                </a:solidFill>
              </a:rPr>
              <a:t>nfsshare</a:t>
            </a:r>
            <a:r>
              <a:rPr lang="en-US" dirty="0">
                <a:solidFill>
                  <a:srgbClr val="BFBFBF"/>
                </a:solidFill>
              </a:rPr>
              <a:t>/</a:t>
            </a:r>
          </a:p>
          <a:p>
            <a:r>
              <a:rPr lang="en-US" dirty="0">
                <a:solidFill>
                  <a:srgbClr val="BFBFBF"/>
                </a:solidFill>
              </a:rPr>
              <a:t>ls -</a:t>
            </a:r>
            <a:r>
              <a:rPr lang="en-US" dirty="0" err="1">
                <a:solidFill>
                  <a:srgbClr val="BFBFBF"/>
                </a:solidFill>
              </a:rPr>
              <a:t>ltr</a:t>
            </a:r>
            <a:endParaRPr lang="en-US" dirty="0">
              <a:solidFill>
                <a:srgbClr val="BFBFBF"/>
              </a:solidFill>
            </a:endParaRPr>
          </a:p>
          <a:p>
            <a:r>
              <a:rPr lang="en-US" dirty="0">
                <a:solidFill>
                  <a:srgbClr val="BFBFBF"/>
                </a:solidFill>
              </a:rPr>
              <a:t>touch file.txt</a:t>
            </a:r>
          </a:p>
          <a:p>
            <a:r>
              <a:rPr lang="en-US" dirty="0" err="1">
                <a:solidFill>
                  <a:srgbClr val="BFBFBF"/>
                </a:solidFill>
              </a:rPr>
              <a:t>systemctl</a:t>
            </a:r>
            <a:r>
              <a:rPr lang="en-US" dirty="0">
                <a:solidFill>
                  <a:srgbClr val="BFBFBF"/>
                </a:solidFill>
              </a:rPr>
              <a:t> enable --now </a:t>
            </a:r>
            <a:r>
              <a:rPr lang="en-US" dirty="0" err="1">
                <a:solidFill>
                  <a:srgbClr val="BFBFBF"/>
                </a:solidFill>
              </a:rPr>
              <a:t>rpcbind</a:t>
            </a:r>
            <a:r>
              <a:rPr lang="en-US" dirty="0">
                <a:solidFill>
                  <a:srgbClr val="BFBFBF"/>
                </a:solidFill>
              </a:rPr>
              <a:t> </a:t>
            </a:r>
            <a:r>
              <a:rPr lang="en-US" dirty="0" err="1">
                <a:solidFill>
                  <a:srgbClr val="BFBFBF"/>
                </a:solidFill>
              </a:rPr>
              <a:t>nfs</a:t>
            </a:r>
            <a:r>
              <a:rPr lang="en-US" dirty="0">
                <a:solidFill>
                  <a:srgbClr val="BFBFBF"/>
                </a:solidFill>
              </a:rPr>
              <a:t>-server </a:t>
            </a:r>
          </a:p>
          <a:p>
            <a:r>
              <a:rPr lang="en-US" dirty="0">
                <a:solidFill>
                  <a:srgbClr val="BFBFBF"/>
                </a:solidFill>
              </a:rPr>
              <a:t>firewall-</a:t>
            </a:r>
            <a:r>
              <a:rPr lang="en-US" dirty="0" err="1">
                <a:solidFill>
                  <a:srgbClr val="BFBFBF"/>
                </a:solidFill>
              </a:rPr>
              <a:t>cmd</a:t>
            </a:r>
            <a:r>
              <a:rPr lang="en-US" dirty="0">
                <a:solidFill>
                  <a:srgbClr val="BFBFBF"/>
                </a:solidFill>
              </a:rPr>
              <a:t> --add-service=</a:t>
            </a:r>
            <a:r>
              <a:rPr lang="en-US" dirty="0" err="1">
                <a:solidFill>
                  <a:srgbClr val="BFBFBF"/>
                </a:solidFill>
              </a:rPr>
              <a:t>nfs</a:t>
            </a:r>
            <a:r>
              <a:rPr lang="en-US" dirty="0">
                <a:solidFill>
                  <a:srgbClr val="BFBFBF"/>
                </a:solidFill>
              </a:rPr>
              <a:t> </a:t>
            </a:r>
          </a:p>
          <a:p>
            <a:r>
              <a:rPr lang="en-US" dirty="0">
                <a:solidFill>
                  <a:srgbClr val="BFBFBF"/>
                </a:solidFill>
              </a:rPr>
              <a:t>firewall-</a:t>
            </a:r>
            <a:r>
              <a:rPr lang="en-US" dirty="0" err="1">
                <a:solidFill>
                  <a:srgbClr val="BFBFBF"/>
                </a:solidFill>
              </a:rPr>
              <a:t>cmd</a:t>
            </a:r>
            <a:r>
              <a:rPr lang="en-US" dirty="0">
                <a:solidFill>
                  <a:srgbClr val="BFBFBF"/>
                </a:solidFill>
              </a:rPr>
              <a:t> --runtime-to-permanent </a:t>
            </a:r>
          </a:p>
          <a:p>
            <a:endParaRPr lang="en-US" dirty="0">
              <a:solidFill>
                <a:srgbClr val="BFBFBF"/>
              </a:solidFill>
            </a:endParaRPr>
          </a:p>
          <a:p>
            <a:r>
              <a:rPr lang="en-US" sz="2000" b="1" u="sng" dirty="0">
                <a:solidFill>
                  <a:srgbClr val="BFBFBF"/>
                </a:solidFill>
              </a:rPr>
              <a:t>On master and workernodes</a:t>
            </a:r>
          </a:p>
          <a:p>
            <a:endParaRPr lang="en-US" dirty="0">
              <a:solidFill>
                <a:srgbClr val="BFBFBF"/>
              </a:solidFill>
            </a:endParaRPr>
          </a:p>
          <a:p>
            <a:r>
              <a:rPr lang="en-US" dirty="0">
                <a:solidFill>
                  <a:srgbClr val="BFBFBF"/>
                </a:solidFill>
              </a:rPr>
              <a:t>yum install -y </a:t>
            </a:r>
            <a:r>
              <a:rPr lang="en-US" dirty="0" err="1">
                <a:solidFill>
                  <a:srgbClr val="BFBFBF"/>
                </a:solidFill>
              </a:rPr>
              <a:t>nfs</a:t>
            </a:r>
            <a:r>
              <a:rPr lang="en-US" dirty="0">
                <a:solidFill>
                  <a:srgbClr val="BFBFBF"/>
                </a:solidFill>
              </a:rPr>
              <a:t>-utils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5096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DC16D8-59E9-4FA5-C0F1-6CFF86987C00}"/>
              </a:ext>
            </a:extLst>
          </p:cNvPr>
          <p:cNvSpPr txBox="1"/>
          <p:nvPr/>
        </p:nvSpPr>
        <p:spPr>
          <a:xfrm>
            <a:off x="135802" y="190123"/>
            <a:ext cx="3238752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BFBFBF"/>
                </a:solidFill>
              </a:rPr>
              <a:t>cat &lt;&lt;EOF&gt;&gt; </a:t>
            </a:r>
            <a:r>
              <a:rPr lang="en-US" sz="1400" b="1" dirty="0" err="1">
                <a:solidFill>
                  <a:srgbClr val="BFBFBF"/>
                </a:solidFill>
              </a:rPr>
              <a:t>nfs-pv-pvc-pod.yaml</a:t>
            </a:r>
            <a:endParaRPr lang="en-US" sz="800" b="1" dirty="0">
              <a:solidFill>
                <a:srgbClr val="BFBFBF"/>
              </a:solidFill>
            </a:endParaRPr>
          </a:p>
          <a:p>
            <a:r>
              <a:rPr lang="en-US" sz="800" dirty="0" err="1">
                <a:solidFill>
                  <a:srgbClr val="BFBFBF"/>
                </a:solidFill>
              </a:rPr>
              <a:t>apiVersion</a:t>
            </a:r>
            <a:r>
              <a:rPr lang="en-US" sz="800" dirty="0">
                <a:solidFill>
                  <a:srgbClr val="BFBFBF"/>
                </a:solidFill>
              </a:rPr>
              <a:t>: v1</a:t>
            </a:r>
          </a:p>
          <a:p>
            <a:r>
              <a:rPr lang="en-US" sz="800" dirty="0">
                <a:solidFill>
                  <a:srgbClr val="BFBFBF"/>
                </a:solidFill>
              </a:rPr>
              <a:t>kind: </a:t>
            </a:r>
            <a:r>
              <a:rPr lang="en-US" sz="800" dirty="0" err="1">
                <a:solidFill>
                  <a:srgbClr val="BFBFBF"/>
                </a:solidFill>
              </a:rPr>
              <a:t>PersistentVolume</a:t>
            </a:r>
            <a:endParaRPr lang="en-US" sz="800" dirty="0">
              <a:solidFill>
                <a:srgbClr val="BFBFBF"/>
              </a:solidFill>
            </a:endParaRPr>
          </a:p>
          <a:p>
            <a:r>
              <a:rPr lang="en-US" sz="800" dirty="0">
                <a:solidFill>
                  <a:srgbClr val="BFBFBF"/>
                </a:solidFill>
              </a:rPr>
              <a:t>metadata: 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name: </a:t>
            </a:r>
            <a:r>
              <a:rPr lang="en-US" sz="800" dirty="0" err="1">
                <a:solidFill>
                  <a:srgbClr val="BFBFBF"/>
                </a:solidFill>
              </a:rPr>
              <a:t>nfs-pv</a:t>
            </a:r>
            <a:endParaRPr lang="en-US" sz="800" dirty="0">
              <a:solidFill>
                <a:srgbClr val="BFBFBF"/>
              </a:solidFill>
            </a:endParaRPr>
          </a:p>
          <a:p>
            <a:r>
              <a:rPr lang="en-US" sz="800" dirty="0">
                <a:solidFill>
                  <a:srgbClr val="BFBFBF"/>
                </a:solidFill>
              </a:rPr>
              <a:t>spec: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</a:t>
            </a:r>
            <a:r>
              <a:rPr lang="en-US" sz="800" dirty="0" err="1">
                <a:solidFill>
                  <a:srgbClr val="BFBFBF"/>
                </a:solidFill>
              </a:rPr>
              <a:t>accessModes</a:t>
            </a:r>
            <a:r>
              <a:rPr lang="en-US" sz="800" dirty="0">
                <a:solidFill>
                  <a:srgbClr val="BFBFBF"/>
                </a:solidFill>
              </a:rPr>
              <a:t>: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  - </a:t>
            </a:r>
            <a:r>
              <a:rPr lang="en-US" sz="800" dirty="0" err="1">
                <a:solidFill>
                  <a:srgbClr val="BFBFBF"/>
                </a:solidFill>
              </a:rPr>
              <a:t>ReadWriteMany</a:t>
            </a:r>
            <a:endParaRPr lang="en-US" sz="800" dirty="0">
              <a:solidFill>
                <a:srgbClr val="BFBFBF"/>
              </a:solidFill>
            </a:endParaRPr>
          </a:p>
          <a:p>
            <a:r>
              <a:rPr lang="en-US" sz="800" dirty="0">
                <a:solidFill>
                  <a:srgbClr val="BFBFBF"/>
                </a:solidFill>
              </a:rPr>
              <a:t>  </a:t>
            </a:r>
            <a:r>
              <a:rPr lang="en-US" sz="800" dirty="0" err="1">
                <a:solidFill>
                  <a:srgbClr val="BFBFBF"/>
                </a:solidFill>
              </a:rPr>
              <a:t>persistentVolumeReclaimPolicy</a:t>
            </a:r>
            <a:r>
              <a:rPr lang="en-US" sz="800" dirty="0">
                <a:solidFill>
                  <a:srgbClr val="BFBFBF"/>
                </a:solidFill>
              </a:rPr>
              <a:t>: Recycle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capacity: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  storage: 3Gi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</a:t>
            </a:r>
            <a:r>
              <a:rPr lang="en-US" sz="800" dirty="0" err="1">
                <a:solidFill>
                  <a:srgbClr val="BFBFBF"/>
                </a:solidFill>
              </a:rPr>
              <a:t>volumeMode</a:t>
            </a:r>
            <a:r>
              <a:rPr lang="en-US" sz="800" dirty="0">
                <a:solidFill>
                  <a:srgbClr val="BFBFBF"/>
                </a:solidFill>
              </a:rPr>
              <a:t>: Filesystem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</a:t>
            </a:r>
            <a:r>
              <a:rPr lang="en-US" sz="800" dirty="0" err="1">
                <a:solidFill>
                  <a:srgbClr val="BFBFBF"/>
                </a:solidFill>
              </a:rPr>
              <a:t>nfs</a:t>
            </a:r>
            <a:r>
              <a:rPr lang="en-US" sz="800" dirty="0">
                <a:solidFill>
                  <a:srgbClr val="BFBFBF"/>
                </a:solidFill>
              </a:rPr>
              <a:t>: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  path: /home/</a:t>
            </a:r>
            <a:r>
              <a:rPr lang="en-US" sz="800" dirty="0" err="1">
                <a:solidFill>
                  <a:srgbClr val="BFBFBF"/>
                </a:solidFill>
              </a:rPr>
              <a:t>nfsshare</a:t>
            </a:r>
            <a:endParaRPr lang="en-US" sz="800" dirty="0">
              <a:solidFill>
                <a:srgbClr val="BFBFBF"/>
              </a:solidFill>
            </a:endParaRPr>
          </a:p>
          <a:p>
            <a:r>
              <a:rPr lang="en-US" sz="800" dirty="0">
                <a:solidFill>
                  <a:srgbClr val="BFBFBF"/>
                </a:solidFill>
              </a:rPr>
              <a:t>    server: 192.168.1.34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</a:t>
            </a:r>
            <a:r>
              <a:rPr lang="en-US" sz="800" dirty="0" err="1">
                <a:solidFill>
                  <a:srgbClr val="BFBFBF"/>
                </a:solidFill>
              </a:rPr>
              <a:t>storageClassName</a:t>
            </a:r>
            <a:r>
              <a:rPr lang="en-US" sz="800" dirty="0">
                <a:solidFill>
                  <a:srgbClr val="BFBFBF"/>
                </a:solidFill>
              </a:rPr>
              <a:t>: </a:t>
            </a:r>
            <a:r>
              <a:rPr lang="en-US" sz="800" dirty="0" err="1">
                <a:solidFill>
                  <a:srgbClr val="BFBFBF"/>
                </a:solidFill>
              </a:rPr>
              <a:t>nfs</a:t>
            </a:r>
            <a:endParaRPr lang="en-US" sz="800" dirty="0">
              <a:solidFill>
                <a:srgbClr val="BFBFBF"/>
              </a:solidFill>
            </a:endParaRPr>
          </a:p>
          <a:p>
            <a:r>
              <a:rPr lang="en-US" sz="800" dirty="0">
                <a:solidFill>
                  <a:srgbClr val="BFBFBF"/>
                </a:solidFill>
              </a:rPr>
              <a:t>  </a:t>
            </a:r>
            <a:r>
              <a:rPr lang="en-US" sz="800" dirty="0" err="1">
                <a:solidFill>
                  <a:srgbClr val="BFBFBF"/>
                </a:solidFill>
              </a:rPr>
              <a:t>mountOptions</a:t>
            </a:r>
            <a:r>
              <a:rPr lang="en-US" sz="800" dirty="0">
                <a:solidFill>
                  <a:srgbClr val="BFBFBF"/>
                </a:solidFill>
              </a:rPr>
              <a:t>: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  - hard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  - </a:t>
            </a:r>
            <a:r>
              <a:rPr lang="en-US" sz="800" dirty="0" err="1">
                <a:solidFill>
                  <a:srgbClr val="BFBFBF"/>
                </a:solidFill>
              </a:rPr>
              <a:t>nfsvers</a:t>
            </a:r>
            <a:r>
              <a:rPr lang="en-US" sz="800" dirty="0">
                <a:solidFill>
                  <a:srgbClr val="BFBFBF"/>
                </a:solidFill>
              </a:rPr>
              <a:t>=4.1</a:t>
            </a:r>
          </a:p>
          <a:p>
            <a:r>
              <a:rPr lang="en-US" sz="1100" b="1" dirty="0">
                <a:solidFill>
                  <a:srgbClr val="BFBFBF"/>
                </a:solidFill>
              </a:rPr>
              <a:t>---</a:t>
            </a:r>
          </a:p>
          <a:p>
            <a:r>
              <a:rPr lang="en-US" sz="800" dirty="0" err="1">
                <a:solidFill>
                  <a:srgbClr val="BFBFBF"/>
                </a:solidFill>
              </a:rPr>
              <a:t>apiVersion</a:t>
            </a:r>
            <a:r>
              <a:rPr lang="en-US" sz="800" dirty="0">
                <a:solidFill>
                  <a:srgbClr val="BFBFBF"/>
                </a:solidFill>
              </a:rPr>
              <a:t>: v1</a:t>
            </a:r>
          </a:p>
          <a:p>
            <a:r>
              <a:rPr lang="en-US" sz="800" dirty="0">
                <a:solidFill>
                  <a:srgbClr val="BFBFBF"/>
                </a:solidFill>
              </a:rPr>
              <a:t>kind: </a:t>
            </a:r>
            <a:r>
              <a:rPr lang="en-US" sz="800" dirty="0" err="1">
                <a:solidFill>
                  <a:srgbClr val="BFBFBF"/>
                </a:solidFill>
              </a:rPr>
              <a:t>PersistentVolumeClaim</a:t>
            </a:r>
            <a:endParaRPr lang="en-US" sz="800" dirty="0">
              <a:solidFill>
                <a:srgbClr val="BFBFBF"/>
              </a:solidFill>
            </a:endParaRPr>
          </a:p>
          <a:p>
            <a:r>
              <a:rPr lang="en-US" sz="800" dirty="0">
                <a:solidFill>
                  <a:srgbClr val="BFBFBF"/>
                </a:solidFill>
              </a:rPr>
              <a:t>metadata: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name: task-</a:t>
            </a:r>
            <a:r>
              <a:rPr lang="en-US" sz="800" dirty="0" err="1">
                <a:solidFill>
                  <a:srgbClr val="BFBFBF"/>
                </a:solidFill>
              </a:rPr>
              <a:t>pv</a:t>
            </a:r>
            <a:r>
              <a:rPr lang="en-US" sz="800" dirty="0">
                <a:solidFill>
                  <a:srgbClr val="BFBFBF"/>
                </a:solidFill>
              </a:rPr>
              <a:t>-claim</a:t>
            </a:r>
          </a:p>
          <a:p>
            <a:r>
              <a:rPr lang="en-US" sz="800" dirty="0">
                <a:solidFill>
                  <a:srgbClr val="BFBFBF"/>
                </a:solidFill>
              </a:rPr>
              <a:t>spec: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</a:t>
            </a:r>
            <a:r>
              <a:rPr lang="en-US" sz="800" dirty="0" err="1">
                <a:solidFill>
                  <a:srgbClr val="BFBFBF"/>
                </a:solidFill>
              </a:rPr>
              <a:t>storageClassName</a:t>
            </a:r>
            <a:r>
              <a:rPr lang="en-US" sz="800" dirty="0">
                <a:solidFill>
                  <a:srgbClr val="BFBFBF"/>
                </a:solidFill>
              </a:rPr>
              <a:t>: </a:t>
            </a:r>
            <a:r>
              <a:rPr lang="en-US" sz="800" dirty="0" err="1">
                <a:solidFill>
                  <a:srgbClr val="BFBFBF"/>
                </a:solidFill>
              </a:rPr>
              <a:t>nfs</a:t>
            </a:r>
            <a:endParaRPr lang="en-US" sz="800" dirty="0">
              <a:solidFill>
                <a:srgbClr val="BFBFBF"/>
              </a:solidFill>
            </a:endParaRPr>
          </a:p>
          <a:p>
            <a:r>
              <a:rPr lang="en-US" sz="800" dirty="0">
                <a:solidFill>
                  <a:srgbClr val="BFBFBF"/>
                </a:solidFill>
              </a:rPr>
              <a:t>  </a:t>
            </a:r>
            <a:r>
              <a:rPr lang="en-US" sz="800" dirty="0" err="1">
                <a:solidFill>
                  <a:srgbClr val="BFBFBF"/>
                </a:solidFill>
              </a:rPr>
              <a:t>accessModes</a:t>
            </a:r>
            <a:r>
              <a:rPr lang="en-US" sz="800" dirty="0">
                <a:solidFill>
                  <a:srgbClr val="BFBFBF"/>
                </a:solidFill>
              </a:rPr>
              <a:t>: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  - </a:t>
            </a:r>
            <a:r>
              <a:rPr lang="en-US" sz="800" dirty="0" err="1">
                <a:solidFill>
                  <a:srgbClr val="BFBFBF"/>
                </a:solidFill>
              </a:rPr>
              <a:t>ReadWriteMany</a:t>
            </a:r>
            <a:endParaRPr lang="en-US" sz="800" dirty="0">
              <a:solidFill>
                <a:srgbClr val="BFBFBF"/>
              </a:solidFill>
            </a:endParaRPr>
          </a:p>
          <a:p>
            <a:r>
              <a:rPr lang="en-US" sz="800" dirty="0">
                <a:solidFill>
                  <a:srgbClr val="BFBFBF"/>
                </a:solidFill>
              </a:rPr>
              <a:t>  resources: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  requests: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    storage: 3Gi</a:t>
            </a:r>
          </a:p>
          <a:p>
            <a:r>
              <a:rPr lang="en-US" sz="1100" b="1" dirty="0">
                <a:solidFill>
                  <a:srgbClr val="BFBFBF"/>
                </a:solidFill>
              </a:rPr>
              <a:t>---</a:t>
            </a:r>
          </a:p>
          <a:p>
            <a:r>
              <a:rPr lang="en-US" sz="800" dirty="0" err="1">
                <a:solidFill>
                  <a:srgbClr val="BFBFBF"/>
                </a:solidFill>
              </a:rPr>
              <a:t>apiVersion</a:t>
            </a:r>
            <a:r>
              <a:rPr lang="en-US" sz="800" dirty="0">
                <a:solidFill>
                  <a:srgbClr val="BFBFBF"/>
                </a:solidFill>
              </a:rPr>
              <a:t>: v1</a:t>
            </a:r>
          </a:p>
          <a:p>
            <a:r>
              <a:rPr lang="en-US" sz="800" dirty="0">
                <a:solidFill>
                  <a:srgbClr val="BFBFBF"/>
                </a:solidFill>
              </a:rPr>
              <a:t>kind: Pod</a:t>
            </a:r>
          </a:p>
          <a:p>
            <a:r>
              <a:rPr lang="en-US" sz="800" dirty="0">
                <a:solidFill>
                  <a:srgbClr val="BFBFBF"/>
                </a:solidFill>
              </a:rPr>
              <a:t>metadata: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name: </a:t>
            </a:r>
            <a:r>
              <a:rPr lang="en-US" sz="800" dirty="0" err="1">
                <a:solidFill>
                  <a:srgbClr val="BFBFBF"/>
                </a:solidFill>
              </a:rPr>
              <a:t>mypod</a:t>
            </a:r>
            <a:endParaRPr lang="en-US" sz="800" dirty="0">
              <a:solidFill>
                <a:srgbClr val="BFBFBF"/>
              </a:solidFill>
            </a:endParaRPr>
          </a:p>
          <a:p>
            <a:r>
              <a:rPr lang="en-US" sz="800" dirty="0">
                <a:solidFill>
                  <a:srgbClr val="BFBFBF"/>
                </a:solidFill>
              </a:rPr>
              <a:t>spec: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volumes: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  - name: </a:t>
            </a:r>
            <a:r>
              <a:rPr lang="en-US" sz="800" dirty="0" err="1">
                <a:solidFill>
                  <a:srgbClr val="BFBFBF"/>
                </a:solidFill>
              </a:rPr>
              <a:t>mypd</a:t>
            </a:r>
            <a:endParaRPr lang="en-US" sz="800" dirty="0">
              <a:solidFill>
                <a:srgbClr val="BFBFBF"/>
              </a:solidFill>
            </a:endParaRPr>
          </a:p>
          <a:p>
            <a:r>
              <a:rPr lang="en-US" sz="800" dirty="0">
                <a:solidFill>
                  <a:srgbClr val="BFBFBF"/>
                </a:solidFill>
              </a:rPr>
              <a:t>      </a:t>
            </a:r>
            <a:r>
              <a:rPr lang="en-US" sz="800" dirty="0" err="1">
                <a:solidFill>
                  <a:srgbClr val="BFBFBF"/>
                </a:solidFill>
              </a:rPr>
              <a:t>persistentVolumeClaim</a:t>
            </a:r>
            <a:r>
              <a:rPr lang="en-US" sz="800" dirty="0">
                <a:solidFill>
                  <a:srgbClr val="BFBFBF"/>
                </a:solidFill>
              </a:rPr>
              <a:t>: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      </a:t>
            </a:r>
            <a:r>
              <a:rPr lang="en-US" sz="800" dirty="0" err="1">
                <a:solidFill>
                  <a:srgbClr val="BFBFBF"/>
                </a:solidFill>
              </a:rPr>
              <a:t>claimName</a:t>
            </a:r>
            <a:r>
              <a:rPr lang="en-US" sz="800" dirty="0">
                <a:solidFill>
                  <a:srgbClr val="BFBFBF"/>
                </a:solidFill>
              </a:rPr>
              <a:t>: task-</a:t>
            </a:r>
            <a:r>
              <a:rPr lang="en-US" sz="800" dirty="0" err="1">
                <a:solidFill>
                  <a:srgbClr val="BFBFBF"/>
                </a:solidFill>
              </a:rPr>
              <a:t>pv</a:t>
            </a:r>
            <a:r>
              <a:rPr lang="en-US" sz="800" dirty="0">
                <a:solidFill>
                  <a:srgbClr val="BFBFBF"/>
                </a:solidFill>
              </a:rPr>
              <a:t>-claim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containers: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  - name: </a:t>
            </a:r>
            <a:r>
              <a:rPr lang="en-US" sz="800" dirty="0" err="1">
                <a:solidFill>
                  <a:srgbClr val="BFBFBF"/>
                </a:solidFill>
              </a:rPr>
              <a:t>myfrontend</a:t>
            </a:r>
            <a:endParaRPr lang="en-US" sz="800" dirty="0">
              <a:solidFill>
                <a:srgbClr val="BFBFBF"/>
              </a:solidFill>
            </a:endParaRPr>
          </a:p>
          <a:p>
            <a:r>
              <a:rPr lang="en-US" sz="800" dirty="0">
                <a:solidFill>
                  <a:srgbClr val="BFBFBF"/>
                </a:solidFill>
              </a:rPr>
              <a:t>      image: nginx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    </a:t>
            </a:r>
            <a:r>
              <a:rPr lang="en-US" sz="800" dirty="0" err="1">
                <a:solidFill>
                  <a:srgbClr val="BFBFBF"/>
                </a:solidFill>
              </a:rPr>
              <a:t>volumeMounts</a:t>
            </a:r>
            <a:r>
              <a:rPr lang="en-US" sz="800" dirty="0">
                <a:solidFill>
                  <a:srgbClr val="BFBFBF"/>
                </a:solidFill>
              </a:rPr>
              <a:t>: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    - </a:t>
            </a:r>
            <a:r>
              <a:rPr lang="en-US" sz="800" dirty="0" err="1">
                <a:solidFill>
                  <a:srgbClr val="BFBFBF"/>
                </a:solidFill>
              </a:rPr>
              <a:t>mountPath</a:t>
            </a:r>
            <a:r>
              <a:rPr lang="en-US" sz="800" dirty="0">
                <a:solidFill>
                  <a:srgbClr val="BFBFBF"/>
                </a:solidFill>
              </a:rPr>
              <a:t>: "/var/www/html"</a:t>
            </a:r>
          </a:p>
          <a:p>
            <a:r>
              <a:rPr lang="en-US" sz="800" dirty="0">
                <a:solidFill>
                  <a:srgbClr val="BFBFBF"/>
                </a:solidFill>
              </a:rPr>
              <a:t>        name: </a:t>
            </a:r>
            <a:r>
              <a:rPr lang="en-US" sz="800" dirty="0" err="1">
                <a:solidFill>
                  <a:srgbClr val="BFBFBF"/>
                </a:solidFill>
              </a:rPr>
              <a:t>mypd</a:t>
            </a:r>
            <a:endParaRPr lang="en-US" sz="800" dirty="0">
              <a:solidFill>
                <a:srgbClr val="BFBFBF"/>
              </a:solidFill>
            </a:endParaRPr>
          </a:p>
          <a:p>
            <a:r>
              <a:rPr lang="en-US" sz="800" dirty="0">
                <a:solidFill>
                  <a:srgbClr val="BFBFBF"/>
                </a:solidFill>
              </a:rPr>
              <a:t>EOF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F35FE4-6B6E-82E9-FB67-DD279F794795}"/>
              </a:ext>
            </a:extLst>
          </p:cNvPr>
          <p:cNvSpPr/>
          <p:nvPr/>
        </p:nvSpPr>
        <p:spPr>
          <a:xfrm>
            <a:off x="3628554" y="507998"/>
            <a:ext cx="2836333" cy="34290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: v1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kind: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PersistentVolume</a:t>
            </a:r>
            <a:endParaRPr lang="en-US" sz="1200" dirty="0">
              <a:solidFill>
                <a:srgbClr val="00CDCD"/>
              </a:solidFill>
              <a:latin typeface="D"/>
            </a:endParaRP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metadata: 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name: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nfs-pv</a:t>
            </a:r>
            <a:endParaRPr lang="en-US" sz="1200" dirty="0">
              <a:solidFill>
                <a:srgbClr val="00CDCD"/>
              </a:solidFill>
              <a:latin typeface="D"/>
            </a:endParaRP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spec: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accessModes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  -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ReadWriteMany</a:t>
            </a:r>
            <a:endParaRPr lang="en-US" sz="1200" dirty="0">
              <a:solidFill>
                <a:srgbClr val="00CDCD"/>
              </a:solidFill>
              <a:latin typeface="D"/>
            </a:endParaRP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persistentVolumeReclaimPolicy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: Recycle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capacity: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  storage: 3Gi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volumeMode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: Filesystem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nfs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  path: /home/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nfssharedata</a:t>
            </a:r>
            <a:endParaRPr lang="en-US" sz="1200" dirty="0">
              <a:solidFill>
                <a:srgbClr val="00CDCD"/>
              </a:solidFill>
              <a:latin typeface="D"/>
            </a:endParaRP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  server: 192.168.1.34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storageClassName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: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nfs</a:t>
            </a:r>
            <a:endParaRPr lang="en-US" sz="1200" dirty="0">
              <a:solidFill>
                <a:srgbClr val="00CDCD"/>
              </a:solidFill>
              <a:latin typeface="D"/>
            </a:endParaRP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mountOptions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: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  - hard</a:t>
            </a:r>
          </a:p>
          <a:p>
            <a:r>
              <a:rPr lang="en-US" sz="1200" dirty="0">
                <a:solidFill>
                  <a:srgbClr val="00CDCD"/>
                </a:solidFill>
                <a:latin typeface="D"/>
              </a:rPr>
              <a:t>    -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nfsvers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=4.1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357759-D4F4-AF1D-4EE2-3609E9C88F6F}"/>
              </a:ext>
            </a:extLst>
          </p:cNvPr>
          <p:cNvSpPr/>
          <p:nvPr/>
        </p:nvSpPr>
        <p:spPr>
          <a:xfrm>
            <a:off x="6706188" y="516640"/>
            <a:ext cx="2073745" cy="2239259"/>
          </a:xfrm>
          <a:prstGeom prst="rect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v1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200" dirty="0" err="1">
                <a:solidFill>
                  <a:srgbClr val="E5E5E5"/>
                </a:solidFill>
                <a:latin typeface="D"/>
              </a:rPr>
              <a:t>PersistentVolumeClaim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task-</a:t>
            </a:r>
            <a:r>
              <a:rPr lang="en-US" sz="1200" dirty="0" err="1">
                <a:solidFill>
                  <a:srgbClr val="E5E5E5"/>
                </a:solidFill>
                <a:latin typeface="D"/>
              </a:rPr>
              <a:t>pv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-claim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00CDCD"/>
                </a:solidFill>
                <a:latin typeface="D"/>
              </a:rPr>
              <a:t>spec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storageClassName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200" dirty="0" err="1">
                <a:solidFill>
                  <a:srgbClr val="E5E5E5"/>
                </a:solidFill>
                <a:latin typeface="D"/>
              </a:rPr>
              <a:t>nfs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accessModes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2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200" dirty="0" err="1">
                <a:solidFill>
                  <a:srgbClr val="E5E5E5"/>
                </a:solidFill>
                <a:latin typeface="D"/>
              </a:rPr>
              <a:t>ReadWriteMany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resources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requests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storage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3Gi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763F78-539A-B73A-DB00-3D899FA85E13}"/>
              </a:ext>
            </a:extLst>
          </p:cNvPr>
          <p:cNvSpPr/>
          <p:nvPr/>
        </p:nvSpPr>
        <p:spPr>
          <a:xfrm>
            <a:off x="9033933" y="512232"/>
            <a:ext cx="2506133" cy="2916768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v1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Pod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200" dirty="0" err="1">
                <a:solidFill>
                  <a:srgbClr val="E5E5E5"/>
                </a:solidFill>
                <a:latin typeface="D"/>
              </a:rPr>
              <a:t>mypod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00CDCD"/>
                </a:solidFill>
                <a:latin typeface="D"/>
              </a:rPr>
              <a:t>spec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volumes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2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200" dirty="0" err="1">
                <a:solidFill>
                  <a:srgbClr val="E5E5E5"/>
                </a:solidFill>
                <a:latin typeface="D"/>
              </a:rPr>
              <a:t>mypd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persistentVolumeClaim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claimName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task-</a:t>
            </a:r>
            <a:r>
              <a:rPr lang="en-US" sz="1200" dirty="0" err="1">
                <a:solidFill>
                  <a:srgbClr val="E5E5E5"/>
                </a:solidFill>
                <a:latin typeface="D"/>
              </a:rPr>
              <a:t>pv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-claim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containers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2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200" dirty="0" err="1">
                <a:solidFill>
                  <a:srgbClr val="E5E5E5"/>
                </a:solidFill>
                <a:latin typeface="D"/>
              </a:rPr>
              <a:t>myfrontend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image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nginx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volumeMounts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2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200" dirty="0" err="1">
                <a:solidFill>
                  <a:srgbClr val="00CDCD"/>
                </a:solidFill>
                <a:latin typeface="D"/>
              </a:rPr>
              <a:t>mountPath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200" dirty="0">
                <a:solidFill>
                  <a:srgbClr val="BB0000"/>
                </a:solidFill>
                <a:latin typeface="D"/>
              </a:rPr>
              <a:t>"/var/www/html"</a:t>
            </a:r>
            <a:br>
              <a:rPr lang="en-US" sz="1200" dirty="0">
                <a:solidFill>
                  <a:srgbClr val="630300"/>
                </a:solidFill>
                <a:latin typeface="D"/>
              </a:rPr>
            </a:br>
            <a:r>
              <a:rPr lang="en-US" sz="12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2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200" dirty="0" err="1">
                <a:solidFill>
                  <a:srgbClr val="E5E5E5"/>
                </a:solidFill>
                <a:latin typeface="D"/>
              </a:rPr>
              <a:t>mypd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576FF-B03B-E5BE-C1A5-CAC8FA2F1A7C}"/>
              </a:ext>
            </a:extLst>
          </p:cNvPr>
          <p:cNvSpPr txBox="1"/>
          <p:nvPr/>
        </p:nvSpPr>
        <p:spPr>
          <a:xfrm>
            <a:off x="3702867" y="4463358"/>
            <a:ext cx="431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FBFBF"/>
                </a:solidFill>
              </a:rPr>
              <a:t>kubectl apply -f </a:t>
            </a:r>
            <a:r>
              <a:rPr lang="en-US" b="1" dirty="0" err="1">
                <a:solidFill>
                  <a:schemeClr val="accent1"/>
                </a:solidFill>
              </a:rPr>
              <a:t>nfs-pv-pvc-pod.yaml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BB5D86-4CFC-11CE-949A-5F33084A6314}"/>
              </a:ext>
            </a:extLst>
          </p:cNvPr>
          <p:cNvSpPr/>
          <p:nvPr/>
        </p:nvSpPr>
        <p:spPr>
          <a:xfrm>
            <a:off x="693680" y="220558"/>
            <a:ext cx="1753187" cy="2757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AEAB85-704E-0D28-49DF-3DDADC043585}"/>
              </a:ext>
            </a:extLst>
          </p:cNvPr>
          <p:cNvSpPr txBox="1"/>
          <p:nvPr/>
        </p:nvSpPr>
        <p:spPr>
          <a:xfrm>
            <a:off x="151644" y="226398"/>
            <a:ext cx="1204035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]# </a:t>
            </a:r>
            <a:r>
              <a:rPr lang="en-US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pods 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READY   STATUS    RESTARTS   AGE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mypod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1/1     Running   0          108m</a:t>
            </a:r>
          </a:p>
          <a:p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]# </a:t>
            </a:r>
            <a:r>
              <a:rPr lang="en-US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</a:t>
            </a:r>
            <a:r>
              <a:rPr lang="en-US" sz="1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endParaRPr lang="en-US" sz="1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 CAPACITY   ACCESS MODES   RECLAIM POLICY   STATUS   CLAIM                   STORAGECLASS   REASON   AGE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nfs-pv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3Gi        RWX            Recycle          Bound    default/task-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-claim   </a:t>
            </a:r>
            <a:r>
              <a:rPr lang="en-US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nfs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109m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]# </a:t>
            </a:r>
            <a:r>
              <a:rPr lang="en-US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describe </a:t>
            </a:r>
            <a:r>
              <a:rPr lang="en-US" sz="1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r>
              <a:rPr lang="en-US" sz="1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nfs-pv</a:t>
            </a:r>
            <a:endParaRPr lang="en-US" sz="14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Name:           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nfs-pv</a:t>
            </a:r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Labels:          &lt;none&gt;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Annotations:     pv.kubernetes.io/bound-by-controller: yes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Finalizers:      [kubernetes.io/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-protection]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StorageClass:   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nfs</a:t>
            </a:r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Status:          Bound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Claim:           default/task-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-claim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Reclaim Policy:  Recycle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 Modes:    RWX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VolumeMode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     Filesystem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Capacity:        3Gi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 Affinity:   &lt;none&gt;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Message:         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Type:      NFS (an NFS mount that lasts the lifetime of a pod)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Server:    192.168.1.34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Path:      /home/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nfsshare</a:t>
            </a:r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ReadOnly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 false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Events:        &lt;none&gt;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C10E8F-D9DA-8F5A-65D5-7FA39EDB2F22}"/>
              </a:ext>
            </a:extLst>
          </p:cNvPr>
          <p:cNvSpPr/>
          <p:nvPr/>
        </p:nvSpPr>
        <p:spPr>
          <a:xfrm>
            <a:off x="192145" y="1337771"/>
            <a:ext cx="850604" cy="45056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EB066-B417-2AF3-8C86-9D53F707453F}"/>
              </a:ext>
            </a:extLst>
          </p:cNvPr>
          <p:cNvSpPr txBox="1"/>
          <p:nvPr/>
        </p:nvSpPr>
        <p:spPr>
          <a:xfrm>
            <a:off x="4620553" y="3261090"/>
            <a:ext cx="757144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00FF"/>
                </a:highlight>
              </a:rPr>
              <a:t>Available</a:t>
            </a:r>
            <a:r>
              <a:rPr lang="en-US" dirty="0">
                <a:solidFill>
                  <a:schemeClr val="bg1"/>
                </a:solidFill>
                <a:highlight>
                  <a:srgbClr val="FF00FF"/>
                </a:highlight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 The PV is free and not yet claimed or bounded.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D11298-ECC6-1DAF-EC1D-5B8385F60A54}"/>
              </a:ext>
            </a:extLst>
          </p:cNvPr>
          <p:cNvSpPr/>
          <p:nvPr/>
        </p:nvSpPr>
        <p:spPr>
          <a:xfrm>
            <a:off x="1042749" y="1337771"/>
            <a:ext cx="889000" cy="45056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1B6D0-E580-BB9B-AC29-CBEBEC81C63E}"/>
              </a:ext>
            </a:extLst>
          </p:cNvPr>
          <p:cNvSpPr/>
          <p:nvPr/>
        </p:nvSpPr>
        <p:spPr>
          <a:xfrm>
            <a:off x="1931750" y="1337771"/>
            <a:ext cx="1336384" cy="45056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7ACDBB-6BB5-8118-9CC9-F3199E4ED955}"/>
              </a:ext>
            </a:extLst>
          </p:cNvPr>
          <p:cNvSpPr/>
          <p:nvPr/>
        </p:nvSpPr>
        <p:spPr>
          <a:xfrm>
            <a:off x="3268133" y="1337770"/>
            <a:ext cx="1540933" cy="45056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5F30FB-133C-7F0E-94A2-A32ACBF42517}"/>
              </a:ext>
            </a:extLst>
          </p:cNvPr>
          <p:cNvSpPr/>
          <p:nvPr/>
        </p:nvSpPr>
        <p:spPr>
          <a:xfrm>
            <a:off x="4809066" y="1329340"/>
            <a:ext cx="850604" cy="45056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6883B9-345F-36D6-C879-DBFFDA950CC6}"/>
              </a:ext>
            </a:extLst>
          </p:cNvPr>
          <p:cNvSpPr/>
          <p:nvPr/>
        </p:nvSpPr>
        <p:spPr>
          <a:xfrm>
            <a:off x="4620553" y="3633182"/>
            <a:ext cx="7571446" cy="499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highlight>
                  <a:srgbClr val="FF00FF"/>
                </a:highlight>
              </a:rPr>
              <a:t>Bound:</a:t>
            </a:r>
            <a:r>
              <a:rPr lang="en-US" dirty="0">
                <a:solidFill>
                  <a:schemeClr val="bg1"/>
                </a:solidFill>
              </a:rPr>
              <a:t>      The PV has been claimed or bounded.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B2D340-9D91-4404-C31D-B0F953C378DE}"/>
              </a:ext>
            </a:extLst>
          </p:cNvPr>
          <p:cNvSpPr/>
          <p:nvPr/>
        </p:nvSpPr>
        <p:spPr>
          <a:xfrm>
            <a:off x="4620553" y="4132751"/>
            <a:ext cx="7571447" cy="681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highlight>
                  <a:srgbClr val="FF00FF"/>
                </a:highlight>
              </a:rPr>
              <a:t>Released:</a:t>
            </a:r>
            <a:r>
              <a:rPr lang="en-US" dirty="0">
                <a:solidFill>
                  <a:schemeClr val="bg1"/>
                </a:solidFill>
              </a:rPr>
              <a:t>  The bounded PVC has been deleted, and the PV is free from its previous bounded state.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7EAA2A-B4AB-35E2-5BCD-AB69592CFC82}"/>
              </a:ext>
            </a:extLst>
          </p:cNvPr>
          <p:cNvSpPr/>
          <p:nvPr/>
        </p:nvSpPr>
        <p:spPr>
          <a:xfrm>
            <a:off x="4620552" y="4823031"/>
            <a:ext cx="7571447" cy="499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highlight>
                  <a:srgbClr val="FF00FF"/>
                </a:highlight>
              </a:rPr>
              <a:t>Failed:</a:t>
            </a:r>
            <a:r>
              <a:rPr lang="en-US" dirty="0">
                <a:solidFill>
                  <a:schemeClr val="bg1"/>
                </a:solidFill>
              </a:rPr>
              <a:t>        The PV has failed its automatic </a:t>
            </a:r>
            <a:r>
              <a:rPr lang="en-US" dirty="0"/>
              <a:t>reclamation.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BF71CC-8F21-558F-5C1E-A1AEF1A97F82}"/>
              </a:ext>
            </a:extLst>
          </p:cNvPr>
          <p:cNvSpPr/>
          <p:nvPr/>
        </p:nvSpPr>
        <p:spPr>
          <a:xfrm>
            <a:off x="5785968" y="1337808"/>
            <a:ext cx="2062632" cy="45056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7F630E-0CA4-BBB5-7685-C8E1DDA90761}"/>
              </a:ext>
            </a:extLst>
          </p:cNvPr>
          <p:cNvSpPr/>
          <p:nvPr/>
        </p:nvSpPr>
        <p:spPr>
          <a:xfrm>
            <a:off x="7974897" y="1337770"/>
            <a:ext cx="1287635" cy="45056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2E8F8C98-0E79-1ABA-0D68-0F36043AA761}"/>
              </a:ext>
            </a:extLst>
          </p:cNvPr>
          <p:cNvSpPr/>
          <p:nvPr/>
        </p:nvSpPr>
        <p:spPr>
          <a:xfrm>
            <a:off x="5283200" y="226398"/>
            <a:ext cx="6832600" cy="2724936"/>
          </a:xfrm>
          <a:prstGeom prst="wedgeEllipseCallout">
            <a:avLst>
              <a:gd name="adj1" fmla="val -60858"/>
              <a:gd name="adj2" fmla="val 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Retain   -- After deleting the PVC, PV still exist, &amp; Volume consider released.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Delete   -- Removes </a:t>
            </a:r>
            <a:r>
              <a:rPr lang="en-US" b="1" dirty="0" err="1">
                <a:solidFill>
                  <a:schemeClr val="accent2"/>
                </a:solidFill>
              </a:rPr>
              <a:t>PersistentVolume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&amp; </a:t>
            </a:r>
            <a:r>
              <a:rPr lang="en-US" dirty="0">
                <a:solidFill>
                  <a:schemeClr val="accent2"/>
                </a:solidFill>
              </a:rPr>
              <a:t>associated storage.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Recycle -- (rm -rf /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thevolume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/*)</a:t>
            </a:r>
          </a:p>
        </p:txBody>
      </p:sp>
      <p:sp>
        <p:nvSpPr>
          <p:cNvPr id="17" name="Minus Sign 16">
            <a:extLst>
              <a:ext uri="{FF2B5EF4-FFF2-40B4-BE49-F238E27FC236}">
                <a16:creationId xmlns:a16="http://schemas.microsoft.com/office/drawing/2014/main" id="{1430E933-2DC4-B019-140C-8BC41978773A}"/>
              </a:ext>
            </a:extLst>
          </p:cNvPr>
          <p:cNvSpPr/>
          <p:nvPr/>
        </p:nvSpPr>
        <p:spPr>
          <a:xfrm>
            <a:off x="-1" y="4292600"/>
            <a:ext cx="1634067" cy="287867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475883B6-EDA2-0800-9D41-300E5EB53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5761" y="4019936"/>
            <a:ext cx="690439" cy="545327"/>
          </a:xfrm>
          <a:prstGeom prst="rect">
            <a:avLst/>
          </a:prstGeom>
        </p:spPr>
      </p:pic>
      <p:sp>
        <p:nvSpPr>
          <p:cNvPr id="19" name="Minus Sign 18">
            <a:extLst>
              <a:ext uri="{FF2B5EF4-FFF2-40B4-BE49-F238E27FC236}">
                <a16:creationId xmlns:a16="http://schemas.microsoft.com/office/drawing/2014/main" id="{E6AB002B-8CBD-3A21-2131-306D9034732F}"/>
              </a:ext>
            </a:extLst>
          </p:cNvPr>
          <p:cNvSpPr/>
          <p:nvPr/>
        </p:nvSpPr>
        <p:spPr>
          <a:xfrm>
            <a:off x="-237066" y="4766733"/>
            <a:ext cx="3615266" cy="110067"/>
          </a:xfrm>
          <a:prstGeom prst="mathMinus">
            <a:avLst>
              <a:gd name="adj1" fmla="val 588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F48067-B5A4-0FA1-5F0B-6D05A8E14484}"/>
              </a:ext>
            </a:extLst>
          </p:cNvPr>
          <p:cNvSpPr/>
          <p:nvPr/>
        </p:nvSpPr>
        <p:spPr>
          <a:xfrm>
            <a:off x="151643" y="5054600"/>
            <a:ext cx="7214357" cy="14732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inus Sign 20">
            <a:extLst>
              <a:ext uri="{FF2B5EF4-FFF2-40B4-BE49-F238E27FC236}">
                <a16:creationId xmlns:a16="http://schemas.microsoft.com/office/drawing/2014/main" id="{96E6AD38-7F82-5614-FB42-89DDECF8AC9C}"/>
              </a:ext>
            </a:extLst>
          </p:cNvPr>
          <p:cNvSpPr/>
          <p:nvPr/>
        </p:nvSpPr>
        <p:spPr>
          <a:xfrm>
            <a:off x="151642" y="5520229"/>
            <a:ext cx="3398008" cy="287867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inus Sign 21">
            <a:extLst>
              <a:ext uri="{FF2B5EF4-FFF2-40B4-BE49-F238E27FC236}">
                <a16:creationId xmlns:a16="http://schemas.microsoft.com/office/drawing/2014/main" id="{BF19477F-AE43-1435-09C2-49ACEA4A0027}"/>
              </a:ext>
            </a:extLst>
          </p:cNvPr>
          <p:cNvSpPr/>
          <p:nvPr/>
        </p:nvSpPr>
        <p:spPr>
          <a:xfrm>
            <a:off x="151641" y="5744630"/>
            <a:ext cx="3639309" cy="287867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inus Sign 22">
            <a:extLst>
              <a:ext uri="{FF2B5EF4-FFF2-40B4-BE49-F238E27FC236}">
                <a16:creationId xmlns:a16="http://schemas.microsoft.com/office/drawing/2014/main" id="{ADD5924A-C3C8-4497-7539-EEF4B75C92B1}"/>
              </a:ext>
            </a:extLst>
          </p:cNvPr>
          <p:cNvSpPr/>
          <p:nvPr/>
        </p:nvSpPr>
        <p:spPr>
          <a:xfrm>
            <a:off x="351666" y="5943319"/>
            <a:ext cx="2378834" cy="287867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inus Sign 23">
            <a:extLst>
              <a:ext uri="{FF2B5EF4-FFF2-40B4-BE49-F238E27FC236}">
                <a16:creationId xmlns:a16="http://schemas.microsoft.com/office/drawing/2014/main" id="{7CC52AAA-9C61-DA87-F9F8-31EA873BAFBC}"/>
              </a:ext>
            </a:extLst>
          </p:cNvPr>
          <p:cNvSpPr/>
          <p:nvPr/>
        </p:nvSpPr>
        <p:spPr>
          <a:xfrm>
            <a:off x="69471" y="6175271"/>
            <a:ext cx="1105279" cy="287867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3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8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3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5" grpId="0" animBg="1"/>
      <p:bldP spid="15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46D7B9-ED2F-F890-0EF4-6AD6047C1022}"/>
              </a:ext>
            </a:extLst>
          </p:cNvPr>
          <p:cNvSpPr txBox="1"/>
          <p:nvPr/>
        </p:nvSpPr>
        <p:spPr>
          <a:xfrm>
            <a:off x="0" y="0"/>
            <a:ext cx="12192000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]#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STATUS    VOLUME   CAPACITY   ACCESS MODES   STORAGECLASS   AGE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task-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-claim             Bound 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nfs-pv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3Gi        RWX         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nfs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112m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]#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Name:          task-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-claim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Namespace:     default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StorageClass: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nfs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Status:        Bound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Volume:    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nfs-pv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Labels:        &lt;none&gt;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Annotations:   pv.kubernetes.io/bind-completed: yes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pv.kubernetes.io/bound-by-controller: yes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Finalizers:    [kubernetes.io/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pvc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-protection]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Capacity:      3Gi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 Modes:  RWX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VolumeMode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   Filesystem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Used By:   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mypod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Events:        &lt;none&gt;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A33B5B-9EEB-A0ED-2E6E-D3E0BD71B0EE}"/>
              </a:ext>
            </a:extLst>
          </p:cNvPr>
          <p:cNvSpPr/>
          <p:nvPr/>
        </p:nvSpPr>
        <p:spPr>
          <a:xfrm>
            <a:off x="2481262" y="38100"/>
            <a:ext cx="2390775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pvc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907B24-6C26-3027-8331-1E23FFB1A557}"/>
              </a:ext>
            </a:extLst>
          </p:cNvPr>
          <p:cNvSpPr/>
          <p:nvPr/>
        </p:nvSpPr>
        <p:spPr>
          <a:xfrm>
            <a:off x="2562225" y="1085850"/>
            <a:ext cx="4876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describe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pvc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/task-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-claim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CF2884-E918-14F9-2644-F3D8F527FEA5}"/>
              </a:ext>
            </a:extLst>
          </p:cNvPr>
          <p:cNvSpPr/>
          <p:nvPr/>
        </p:nvSpPr>
        <p:spPr>
          <a:xfrm>
            <a:off x="-1" y="342900"/>
            <a:ext cx="1762125" cy="5238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EE4BB5-CEA6-08CF-AD7D-7D077568942B}"/>
              </a:ext>
            </a:extLst>
          </p:cNvPr>
          <p:cNvSpPr/>
          <p:nvPr/>
        </p:nvSpPr>
        <p:spPr>
          <a:xfrm>
            <a:off x="3190875" y="333375"/>
            <a:ext cx="971550" cy="5238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3CE924-7F6C-4830-C56C-157288038F0C}"/>
              </a:ext>
            </a:extLst>
          </p:cNvPr>
          <p:cNvSpPr/>
          <p:nvPr/>
        </p:nvSpPr>
        <p:spPr>
          <a:xfrm>
            <a:off x="4410074" y="342900"/>
            <a:ext cx="971550" cy="5238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310532-1C2F-D5D1-DD5A-A2288603F360}"/>
              </a:ext>
            </a:extLst>
          </p:cNvPr>
          <p:cNvSpPr/>
          <p:nvPr/>
        </p:nvSpPr>
        <p:spPr>
          <a:xfrm>
            <a:off x="5381623" y="333375"/>
            <a:ext cx="1257301" cy="5238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A03BB1-3D2C-5360-9038-6B2CAED45428}"/>
              </a:ext>
            </a:extLst>
          </p:cNvPr>
          <p:cNvSpPr/>
          <p:nvPr/>
        </p:nvSpPr>
        <p:spPr>
          <a:xfrm>
            <a:off x="6638924" y="333375"/>
            <a:ext cx="1838326" cy="5238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B67A21-80C2-FF95-3416-B4CCD1E72F02}"/>
              </a:ext>
            </a:extLst>
          </p:cNvPr>
          <p:cNvSpPr/>
          <p:nvPr/>
        </p:nvSpPr>
        <p:spPr>
          <a:xfrm>
            <a:off x="8696325" y="342900"/>
            <a:ext cx="1600200" cy="5238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2A73F0-B116-AE34-4595-B42591D02EC7}"/>
              </a:ext>
            </a:extLst>
          </p:cNvPr>
          <p:cNvSpPr/>
          <p:nvPr/>
        </p:nvSpPr>
        <p:spPr>
          <a:xfrm>
            <a:off x="10296525" y="333375"/>
            <a:ext cx="971550" cy="5238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9AC977-5E7B-62AB-BE72-FC832F3F0052}"/>
              </a:ext>
            </a:extLst>
          </p:cNvPr>
          <p:cNvSpPr/>
          <p:nvPr/>
        </p:nvSpPr>
        <p:spPr>
          <a:xfrm>
            <a:off x="0" y="1611868"/>
            <a:ext cx="3257550" cy="3048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0D6CC-CB44-91B9-319D-178D1469F481}"/>
              </a:ext>
            </a:extLst>
          </p:cNvPr>
          <p:cNvSpPr/>
          <p:nvPr/>
        </p:nvSpPr>
        <p:spPr>
          <a:xfrm>
            <a:off x="0" y="2765939"/>
            <a:ext cx="3257550" cy="3048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1E455B-72F7-2D27-7A6A-CEDA8645532A}"/>
              </a:ext>
            </a:extLst>
          </p:cNvPr>
          <p:cNvSpPr/>
          <p:nvPr/>
        </p:nvSpPr>
        <p:spPr>
          <a:xfrm>
            <a:off x="-2" y="3070740"/>
            <a:ext cx="7848601" cy="5238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C11BC8-FB5A-EC05-0A81-F19FD7D6E50E}"/>
              </a:ext>
            </a:extLst>
          </p:cNvPr>
          <p:cNvSpPr/>
          <p:nvPr/>
        </p:nvSpPr>
        <p:spPr>
          <a:xfrm>
            <a:off x="23812" y="4675226"/>
            <a:ext cx="2976563" cy="3048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9E14FA-ED6A-10DE-1EA3-4A1643FFD4BB}"/>
              </a:ext>
            </a:extLst>
          </p:cNvPr>
          <p:cNvSpPr/>
          <p:nvPr/>
        </p:nvSpPr>
        <p:spPr>
          <a:xfrm>
            <a:off x="23812" y="4941331"/>
            <a:ext cx="2976563" cy="3048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CDDCE25-7056-907F-22DC-F8C1B434FB7A}"/>
              </a:ext>
            </a:extLst>
          </p:cNvPr>
          <p:cNvSpPr/>
          <p:nvPr/>
        </p:nvSpPr>
        <p:spPr>
          <a:xfrm>
            <a:off x="4872037" y="1390650"/>
            <a:ext cx="7319963" cy="1594365"/>
          </a:xfrm>
          <a:prstGeom prst="wedgeRoundRectCallout">
            <a:avLst>
              <a:gd name="adj1" fmla="val -63456"/>
              <a:gd name="adj2" fmla="val -844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Bound:   The PVC is bound to a PV.</a:t>
            </a:r>
          </a:p>
          <a:p>
            <a:r>
              <a:rPr lang="en-US" dirty="0"/>
              <a:t>Pending: The PVC can not bind to a PV. </a:t>
            </a:r>
          </a:p>
          <a:p>
            <a:r>
              <a:rPr lang="en-US" dirty="0"/>
              <a:t>          - Could be requested higher storage request than the PV capacity?</a:t>
            </a:r>
          </a:p>
          <a:p>
            <a:r>
              <a:rPr lang="en-US" dirty="0"/>
              <a:t>         - PV </a:t>
            </a:r>
            <a:r>
              <a:rPr lang="en-US" dirty="0" err="1"/>
              <a:t>accessMode</a:t>
            </a:r>
            <a:r>
              <a:rPr lang="en-US" dirty="0"/>
              <a:t> is not matched with PVC?</a:t>
            </a:r>
          </a:p>
        </p:txBody>
      </p:sp>
    </p:spTree>
    <p:extLst>
      <p:ext uri="{BB962C8B-B14F-4D97-AF65-F5344CB8AC3E}">
        <p14:creationId xmlns:p14="http://schemas.microsoft.com/office/powerpoint/2010/main" val="226309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2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1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1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1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1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1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1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1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1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1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1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1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1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1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10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7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F71607-9854-1EB2-F26A-7D6457C15DE0}"/>
              </a:ext>
            </a:extLst>
          </p:cNvPr>
          <p:cNvSpPr txBox="1"/>
          <p:nvPr/>
        </p:nvSpPr>
        <p:spPr>
          <a:xfrm>
            <a:off x="0" y="166568"/>
            <a:ext cx="12192000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]#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Name:            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mypod</a:t>
            </a:r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Status:           Running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IP:               172.16.133.178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IP:  172.16.133.178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myfrontend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Container ID:   containerd://1e159f06c7b2e23424f0ef3687c6800609ec1642e1c1f0d809d79d9837a6412e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Image:          nginx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Image ID:          docker.io/library/nginx@sha256:63b44e8ddb83d5dd8020327c1f40436e37a6fffd3ef2498a6204df23be6e7e94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Port:           &lt;none&gt;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Host Port:      &lt;none&gt;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State:          Running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Started:      Mon, 17 Apr 2023 09:16:18 +0530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Ready:          True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Restart Count:  0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Environment:    &lt;none&gt;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Mounts: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/var/run/secrets/kubernetes.io/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serviceaccount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from kube-api-access-f7lww (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/var/www/html from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mypd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mypd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Type:      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PersistentVolumeClaim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(a reference to a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PersistentVolumeClaim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the same namespace)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ClaimName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 task-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-claim</a:t>
            </a:r>
          </a:p>
          <a:p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ReadOnly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  false</a:t>
            </a:r>
          </a:p>
          <a:p>
            <a:endParaRPr 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E90DBE-1CB0-BC62-ADF3-97C652803C9B}"/>
              </a:ext>
            </a:extLst>
          </p:cNvPr>
          <p:cNvSpPr/>
          <p:nvPr/>
        </p:nvSpPr>
        <p:spPr>
          <a:xfrm>
            <a:off x="76200" y="1476375"/>
            <a:ext cx="10982325" cy="320992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ECFBAD-3D05-1633-D70C-73613BE5D9A3}"/>
              </a:ext>
            </a:extLst>
          </p:cNvPr>
          <p:cNvSpPr/>
          <p:nvPr/>
        </p:nvSpPr>
        <p:spPr>
          <a:xfrm>
            <a:off x="2019300" y="166568"/>
            <a:ext cx="3781425" cy="3001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describe pod/mypod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BB9D5D-64BA-2F46-D03B-934C2D437BAA}"/>
              </a:ext>
            </a:extLst>
          </p:cNvPr>
          <p:cNvSpPr/>
          <p:nvPr/>
        </p:nvSpPr>
        <p:spPr>
          <a:xfrm>
            <a:off x="676275" y="4402692"/>
            <a:ext cx="3086100" cy="3048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00C0A-D709-0F2E-3CEF-B4871C37059B}"/>
              </a:ext>
            </a:extLst>
          </p:cNvPr>
          <p:cNvSpPr/>
          <p:nvPr/>
        </p:nvSpPr>
        <p:spPr>
          <a:xfrm>
            <a:off x="0" y="4650788"/>
            <a:ext cx="10887075" cy="119756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EFF08-8AD2-ACD3-FC94-506321482D02}"/>
              </a:ext>
            </a:extLst>
          </p:cNvPr>
          <p:cNvSpPr/>
          <p:nvPr/>
        </p:nvSpPr>
        <p:spPr>
          <a:xfrm>
            <a:off x="457200" y="5272055"/>
            <a:ext cx="2857500" cy="3048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Sign 7">
            <a:extLst>
              <a:ext uri="{FF2B5EF4-FFF2-40B4-BE49-F238E27FC236}">
                <a16:creationId xmlns:a16="http://schemas.microsoft.com/office/drawing/2014/main" id="{7C0FF725-1298-33F1-D2F0-CF51D0797187}"/>
              </a:ext>
            </a:extLst>
          </p:cNvPr>
          <p:cNvSpPr/>
          <p:nvPr/>
        </p:nvSpPr>
        <p:spPr>
          <a:xfrm>
            <a:off x="333375" y="4154596"/>
            <a:ext cx="1219200" cy="183117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7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5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5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5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5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65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65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65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5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65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65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65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6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5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5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65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65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65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65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/>
      <p:bldP spid="5" grpId="0" animBg="1"/>
      <p:bldP spid="5" grpId="1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2E5033F1-84AF-FAAF-FA06-3AE57C23CFC4}"/>
              </a:ext>
            </a:extLst>
          </p:cNvPr>
          <p:cNvSpPr/>
          <p:nvPr/>
        </p:nvSpPr>
        <p:spPr>
          <a:xfrm>
            <a:off x="1380526" y="304801"/>
            <a:ext cx="2701284" cy="50452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9E1DAE4-1634-4074-D89F-FE135CB40CE2}"/>
              </a:ext>
            </a:extLst>
          </p:cNvPr>
          <p:cNvSpPr/>
          <p:nvPr/>
        </p:nvSpPr>
        <p:spPr>
          <a:xfrm>
            <a:off x="4625042" y="304801"/>
            <a:ext cx="2701284" cy="504522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BB8B6-2521-6C13-D851-241094A72E26}"/>
              </a:ext>
            </a:extLst>
          </p:cNvPr>
          <p:cNvSpPr/>
          <p:nvPr/>
        </p:nvSpPr>
        <p:spPr>
          <a:xfrm>
            <a:off x="802162" y="1329682"/>
            <a:ext cx="7119578" cy="3302284"/>
          </a:xfrm>
          <a:prstGeom prst="rect">
            <a:avLst/>
          </a:prstGeom>
          <a:solidFill>
            <a:srgbClr val="9E6A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A21F6-566E-6B1A-6B8C-E5B8FF518E97}"/>
              </a:ext>
            </a:extLst>
          </p:cNvPr>
          <p:cNvSpPr txBox="1"/>
          <p:nvPr/>
        </p:nvSpPr>
        <p:spPr>
          <a:xfrm>
            <a:off x="1336410" y="5110118"/>
            <a:ext cx="1687527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aseline="30000" dirty="0"/>
              <a:t>Worker Node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71AB4-C424-A1EE-DB9E-2A6A00934A11}"/>
              </a:ext>
            </a:extLst>
          </p:cNvPr>
          <p:cNvSpPr txBox="1"/>
          <p:nvPr/>
        </p:nvSpPr>
        <p:spPr>
          <a:xfrm>
            <a:off x="4617021" y="5113796"/>
            <a:ext cx="1687527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aseline="30000" dirty="0"/>
              <a:t>Worker Node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09DB7-B80F-B0B0-54E0-4D7F78F2FCAA}"/>
              </a:ext>
            </a:extLst>
          </p:cNvPr>
          <p:cNvSpPr txBox="1"/>
          <p:nvPr/>
        </p:nvSpPr>
        <p:spPr>
          <a:xfrm>
            <a:off x="1380526" y="5365759"/>
            <a:ext cx="1210274" cy="235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VM: 192.168.1.31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7D637-5DCE-14A7-E835-50096BF82232}"/>
              </a:ext>
            </a:extLst>
          </p:cNvPr>
          <p:cNvSpPr txBox="1"/>
          <p:nvPr/>
        </p:nvSpPr>
        <p:spPr>
          <a:xfrm>
            <a:off x="4625042" y="5366151"/>
            <a:ext cx="1334600" cy="23557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VM: 192.168.1.32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2640C6-D543-B55E-0367-21BF8BDCD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56" y="1368291"/>
            <a:ext cx="1166430" cy="1129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D64846-494B-4498-3D86-A2948F1F2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991" y="2362076"/>
            <a:ext cx="1022406" cy="9904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2F04D9-195E-2BAE-2E07-66D3300EC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35" y="2912937"/>
            <a:ext cx="1065419" cy="10321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838191-61D5-4D02-A3C0-D0CAAB332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242" y="3449221"/>
            <a:ext cx="1060995" cy="10278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CA70D1-ACBC-EA4A-43C1-B9F3AC58B07F}"/>
              </a:ext>
            </a:extLst>
          </p:cNvPr>
          <p:cNvSpPr/>
          <p:nvPr/>
        </p:nvSpPr>
        <p:spPr>
          <a:xfrm>
            <a:off x="1985663" y="475421"/>
            <a:ext cx="4910437" cy="699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923A89-AC0C-8E61-6259-2AC4B4A22A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239" y="484979"/>
            <a:ext cx="685961" cy="664525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3AFD448B-7CC6-3A11-C077-43FB0603E7F5}"/>
              </a:ext>
            </a:extLst>
          </p:cNvPr>
          <p:cNvSpPr/>
          <p:nvPr/>
        </p:nvSpPr>
        <p:spPr>
          <a:xfrm rot="20365138">
            <a:off x="4769164" y="993661"/>
            <a:ext cx="324396" cy="27381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025BB91-016F-CBAC-D5F8-A8D55DF92595}"/>
              </a:ext>
            </a:extLst>
          </p:cNvPr>
          <p:cNvSpPr/>
          <p:nvPr/>
        </p:nvSpPr>
        <p:spPr>
          <a:xfrm>
            <a:off x="6638602" y="3004452"/>
            <a:ext cx="2687538" cy="697038"/>
          </a:xfrm>
          <a:prstGeom prst="wedgeRoundRectCallout">
            <a:avLst>
              <a:gd name="adj1" fmla="val -79115"/>
              <a:gd name="adj2" fmla="val 527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</a:rPr>
              <a:t>mkdir</a:t>
            </a:r>
            <a:r>
              <a:rPr lang="en-US" b="1" dirty="0">
                <a:solidFill>
                  <a:schemeClr val="tx1"/>
                </a:solidFill>
              </a:rPr>
              <a:t> /data</a:t>
            </a:r>
          </a:p>
          <a:p>
            <a:r>
              <a:rPr lang="en-US" b="1" dirty="0">
                <a:solidFill>
                  <a:schemeClr val="tx1"/>
                </a:solidFill>
              </a:rPr>
              <a:t>touch  file1.txt  file2.txt</a:t>
            </a:r>
          </a:p>
        </p:txBody>
      </p:sp>
    </p:spTree>
    <p:extLst>
      <p:ext uri="{BB962C8B-B14F-4D97-AF65-F5344CB8AC3E}">
        <p14:creationId xmlns:p14="http://schemas.microsoft.com/office/powerpoint/2010/main" val="2349867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08 -0.01505 -0.00443 -0.02963 -0.00625 -0.04468 C -0.01549 -0.11875 -0.00664 -0.06273 -0.01484 -0.11273 C -0.01484 -0.1132 -0.01354 -0.14931 -0.01328 -0.15162 C -0.01289 -0.15579 -0.01172 -0.15972 -0.01094 -0.16412 C -0.00729 -0.18658 -0.01224 -0.16297 -0.00625 -0.18912 C -0.00482 -0.2044 -0.00456 -0.20324 -0.00703 -0.22662 C -0.00729 -0.22847 -0.01094 -0.23727 -0.01172 -0.23912 C -0.0151 -0.24584 -0.01628 -0.2463 -0.02109 -0.25162 C -0.02812 -0.2588 -0.03516 -0.26389 -0.04062 -0.27523 C -0.05286 -0.3 -0.03958 -0.27477 -0.05156 -0.29329 C -0.05625 -0.30023 -0.06758 -0.32315 -0.06953 -0.32801 C -0.07279 -0.33519 -0.07617 -0.34167 -0.07812 -0.35023 C -0.08099 -0.36204 -0.07878 -0.35648 -0.08047 -0.36551 C -0.08151 -0.37014 -0.08255 -0.37477 -0.08359 -0.3794 C -0.08411 -0.38172 -0.08451 -0.38426 -0.08516 -0.38634 C -0.08594 -0.38866 -0.08698 -0.39074 -0.0875 -0.39329 C -0.08854 -0.39676 -0.08893 -0.4007 -0.08984 -0.4044 C -0.09049 -0.40672 -0.09154 -0.4088 -0.09219 -0.41134 C -0.09336 -0.41505 -0.09401 -0.41922 -0.09531 -0.42246 C -0.09635 -0.42477 -0.10221 -0.42384 -0.10234 -0.42384 " pathEditMode="relative" ptsTypes="AAAAAAAAAAAAAAAAAAAAAA">
                                      <p:cBhvr>
                                        <p:cTn id="29" dur="2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08 -0.01505 -0.00443 -0.02963 -0.00625 -0.04468 C -0.01549 -0.11875 -0.00664 -0.06273 -0.01484 -0.11273 C -0.01484 -0.1132 -0.01354 -0.14931 -0.01328 -0.15162 C -0.01289 -0.15579 -0.01172 -0.15972 -0.01094 -0.16412 C -0.00729 -0.18658 -0.01224 -0.16297 -0.00625 -0.18912 C -0.00482 -0.2044 -0.00456 -0.20324 -0.00703 -0.22662 C -0.00729 -0.22847 -0.01094 -0.23727 -0.01172 -0.23912 C -0.0151 -0.24584 -0.01628 -0.2463 -0.02109 -0.25162 C -0.02812 -0.2588 -0.03516 -0.26389 -0.04062 -0.27523 C -0.05286 -0.3 -0.03958 -0.27477 -0.05156 -0.29329 C -0.05625 -0.30023 -0.06758 -0.32315 -0.06953 -0.32801 C -0.07279 -0.33519 -0.07617 -0.34167 -0.07812 -0.35023 C -0.08099 -0.36204 -0.07878 -0.35648 -0.08047 -0.36551 C -0.08151 -0.37014 -0.08255 -0.37477 -0.08359 -0.3794 C -0.08411 -0.38172 -0.08451 -0.38426 -0.08516 -0.38634 C -0.08594 -0.38866 -0.08698 -0.39074 -0.0875 -0.39329 C -0.08854 -0.39676 -0.08893 -0.4007 -0.08984 -0.4044 C -0.09049 -0.40672 -0.09154 -0.4088 -0.09219 -0.41134 C -0.09336 -0.41505 -0.09401 -0.41922 -0.09531 -0.42246 C -0.09635 -0.42477 -0.10221 -0.42384 -0.10234 -0.42384 " pathEditMode="relative" ptsTypes="AAAAAAAAAAAAAAAAAAAAAA">
                                      <p:cBhvr>
                                        <p:cTn id="31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08 -0.01505 -0.00443 -0.02963 -0.00625 -0.04468 C -0.01549 -0.11875 -0.00664 -0.06273 -0.01484 -0.11273 C -0.01484 -0.1132 -0.01354 -0.14931 -0.01328 -0.15162 C -0.01289 -0.15579 -0.01172 -0.15972 -0.01094 -0.16412 C -0.00729 -0.18658 -0.01224 -0.16297 -0.00625 -0.18912 C -0.00482 -0.2044 -0.00456 -0.20324 -0.00703 -0.22662 C -0.00729 -0.22847 -0.01094 -0.23727 -0.01172 -0.23912 C -0.0151 -0.24584 -0.01628 -0.2463 -0.02109 -0.25162 C -0.02812 -0.2588 -0.03516 -0.26389 -0.04062 -0.27523 C -0.05286 -0.3 -0.03958 -0.27477 -0.05156 -0.29329 C -0.05625 -0.30023 -0.06758 -0.32315 -0.06953 -0.32801 C -0.07279 -0.33519 -0.07617 -0.34167 -0.07812 -0.35023 C -0.08099 -0.36204 -0.07878 -0.35648 -0.08047 -0.36551 C -0.08151 -0.37014 -0.08255 -0.37477 -0.08359 -0.3794 C -0.08411 -0.38172 -0.08451 -0.38426 -0.08516 -0.38634 C -0.08594 -0.38866 -0.08698 -0.39074 -0.0875 -0.39329 C -0.08854 -0.39676 -0.08893 -0.4007 -0.08984 -0.4044 C -0.09049 -0.40672 -0.09154 -0.4088 -0.09219 -0.41134 C -0.09336 -0.41505 -0.09401 -0.41922 -0.09531 -0.42246 C -0.09635 -0.42477 -0.10221 -0.42384 -0.10234 -0.42384 " pathEditMode="relative" ptsTypes="AAAAAAAAAAAAAAAAAAAAAA">
                                      <p:cBhvr>
                                        <p:cTn id="33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1" grpId="2" animBg="1"/>
      <p:bldP spid="6" grpId="0" uiExpand="1" build="allAtOnce" animBg="1"/>
      <p:bldP spid="6" grpId="1" uiExpand="1" build="allAtOnce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CA5A4E-9751-B089-47EF-BDB7540D8E73}"/>
              </a:ext>
            </a:extLst>
          </p:cNvPr>
          <p:cNvSpPr txBox="1"/>
          <p:nvPr/>
        </p:nvSpPr>
        <p:spPr>
          <a:xfrm>
            <a:off x="215020" y="163985"/>
            <a:ext cx="1130098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]# 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root@mypod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:/#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root@mypod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:/var/www/html#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0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-r--r-- 1 root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 Apr 16 14:29 file.txt</a:t>
            </a:r>
          </a:p>
          <a:p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root@mypod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:/var/www/html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</a:t>
            </a:r>
            <a:r>
              <a:rPr lang="en-US" b="1" dirty="0">
                <a:solidFill>
                  <a:schemeClr val="bg1"/>
                </a:solidFill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server1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~]#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[root@server1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nfsshare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]#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4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-r--r--. 1 root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0 Apr 18 20:51 file.txt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-r--r--. 1 root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34 Apr 18 20:52 file2.txt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[root@server1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nfsshare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]#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[root@server1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nfsshare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]#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updated inside the container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updated from NFS server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root@</a:t>
            </a:r>
            <a:r>
              <a:rPr lang="en-US" b="1" dirty="0" err="1">
                <a:solidFill>
                  <a:schemeClr val="bg1"/>
                </a:solidFill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mypod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:/var/www/html#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updated inside the container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updated from NFS server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FAB441-5F1E-6ECA-95E8-B435D201372F}"/>
              </a:ext>
            </a:extLst>
          </p:cNvPr>
          <p:cNvSpPr/>
          <p:nvPr/>
        </p:nvSpPr>
        <p:spPr>
          <a:xfrm>
            <a:off x="2790825" y="163985"/>
            <a:ext cx="4981575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exec -it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mypod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 /bin/bash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52C3B2-0C41-7FCF-98CA-F34E07FAA2CD}"/>
              </a:ext>
            </a:extLst>
          </p:cNvPr>
          <p:cNvSpPr/>
          <p:nvPr/>
        </p:nvSpPr>
        <p:spPr>
          <a:xfrm>
            <a:off x="2000250" y="455528"/>
            <a:ext cx="2695575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/var/www/html/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A31BD8-A096-EF3C-E5E1-C54F69B64E4C}"/>
              </a:ext>
            </a:extLst>
          </p:cNvPr>
          <p:cNvSpPr/>
          <p:nvPr/>
        </p:nvSpPr>
        <p:spPr>
          <a:xfrm>
            <a:off x="3690940" y="747070"/>
            <a:ext cx="1252536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-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ltr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E54D0-8DAC-53C0-62B9-B355E124989F}"/>
              </a:ext>
            </a:extLst>
          </p:cNvPr>
          <p:cNvSpPr txBox="1"/>
          <p:nvPr/>
        </p:nvSpPr>
        <p:spPr>
          <a:xfrm>
            <a:off x="2666524" y="2057621"/>
            <a:ext cx="273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/home/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nfsshare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89E34-6EBA-101E-40C2-A4B43699891E}"/>
              </a:ext>
            </a:extLst>
          </p:cNvPr>
          <p:cNvSpPr txBox="1"/>
          <p:nvPr/>
        </p:nvSpPr>
        <p:spPr>
          <a:xfrm>
            <a:off x="3610180" y="2371854"/>
            <a:ext cx="155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-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ltr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B672F-2D39-EA07-76DD-9C5596C54EDA}"/>
              </a:ext>
            </a:extLst>
          </p:cNvPr>
          <p:cNvSpPr txBox="1"/>
          <p:nvPr/>
        </p:nvSpPr>
        <p:spPr>
          <a:xfrm>
            <a:off x="3643314" y="3482520"/>
            <a:ext cx="677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"File updated from NFS server" &gt;&gt; file2.txt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C203F-A1D9-FF73-0DB7-3F99B7DDD844}"/>
              </a:ext>
            </a:extLst>
          </p:cNvPr>
          <p:cNvSpPr txBox="1"/>
          <p:nvPr/>
        </p:nvSpPr>
        <p:spPr>
          <a:xfrm>
            <a:off x="3715941" y="5122733"/>
            <a:ext cx="195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 file2.txt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BD57B5-3671-7527-9EAD-105103AD3D03}"/>
              </a:ext>
            </a:extLst>
          </p:cNvPr>
          <p:cNvSpPr txBox="1"/>
          <p:nvPr/>
        </p:nvSpPr>
        <p:spPr>
          <a:xfrm>
            <a:off x="3690940" y="1550601"/>
            <a:ext cx="730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"File updated inside the container" &gt; file2.txt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107FF820-05F1-70C2-026B-A60DA42EB018}"/>
              </a:ext>
            </a:extLst>
          </p:cNvPr>
          <p:cNvSpPr/>
          <p:nvPr/>
        </p:nvSpPr>
        <p:spPr>
          <a:xfrm rot="19913356">
            <a:off x="6864590" y="2493975"/>
            <a:ext cx="3216829" cy="2571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95A509-6B1F-A12C-7DBD-092926FABAED}"/>
              </a:ext>
            </a:extLst>
          </p:cNvPr>
          <p:cNvSpPr txBox="1"/>
          <p:nvPr/>
        </p:nvSpPr>
        <p:spPr>
          <a:xfrm>
            <a:off x="3643314" y="4009101"/>
            <a:ext cx="195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 file2.txt</a:t>
            </a:r>
          </a:p>
        </p:txBody>
      </p:sp>
    </p:spTree>
    <p:extLst>
      <p:ext uri="{BB962C8B-B14F-4D97-AF65-F5344CB8AC3E}">
        <p14:creationId xmlns:p14="http://schemas.microsoft.com/office/powerpoint/2010/main" val="193282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B82279-6315-A0F1-0BAD-594C18304DFD}"/>
              </a:ext>
            </a:extLst>
          </p:cNvPr>
          <p:cNvSpPr/>
          <p:nvPr/>
        </p:nvSpPr>
        <p:spPr>
          <a:xfrm>
            <a:off x="2215166" y="341840"/>
            <a:ext cx="3451539" cy="1017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Volume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A4BE20-1CB5-C1A9-032D-4A395B289077}"/>
              </a:ext>
            </a:extLst>
          </p:cNvPr>
          <p:cNvSpPr/>
          <p:nvPr/>
        </p:nvSpPr>
        <p:spPr>
          <a:xfrm>
            <a:off x="5157645" y="2874403"/>
            <a:ext cx="1833578" cy="692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Durable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C4FE0-EB66-861A-EF77-ADC9CD02222C}"/>
              </a:ext>
            </a:extLst>
          </p:cNvPr>
          <p:cNvSpPr/>
          <p:nvPr/>
        </p:nvSpPr>
        <p:spPr>
          <a:xfrm>
            <a:off x="338457" y="2874404"/>
            <a:ext cx="1876709" cy="639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Ephemeral</a:t>
            </a:r>
            <a:endParaRPr lang="en-US" dirty="0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AF37E8E0-8F87-2D09-855D-A721139C16B2}"/>
              </a:ext>
            </a:extLst>
          </p:cNvPr>
          <p:cNvSpPr/>
          <p:nvPr/>
        </p:nvSpPr>
        <p:spPr>
          <a:xfrm>
            <a:off x="-483008" y="1771580"/>
            <a:ext cx="8553775" cy="101743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45DE9F4-A3AD-296B-C16C-67BC25417737}"/>
              </a:ext>
            </a:extLst>
          </p:cNvPr>
          <p:cNvSpPr/>
          <p:nvPr/>
        </p:nvSpPr>
        <p:spPr>
          <a:xfrm>
            <a:off x="3541690" y="1359271"/>
            <a:ext cx="579545" cy="824618"/>
          </a:xfrm>
          <a:prstGeom prst="downArrow">
            <a:avLst>
              <a:gd name="adj1" fmla="val 50000"/>
              <a:gd name="adj2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D5F50D-21CF-6CBF-5554-9B3AD5B623BF}"/>
              </a:ext>
            </a:extLst>
          </p:cNvPr>
          <p:cNvSpPr/>
          <p:nvPr/>
        </p:nvSpPr>
        <p:spPr>
          <a:xfrm>
            <a:off x="338457" y="2844604"/>
            <a:ext cx="1876709" cy="63998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FBE2CC-DC1B-1D61-ABE2-175C9DCB871A}"/>
              </a:ext>
            </a:extLst>
          </p:cNvPr>
          <p:cNvSpPr/>
          <p:nvPr/>
        </p:nvSpPr>
        <p:spPr>
          <a:xfrm>
            <a:off x="5157646" y="2853709"/>
            <a:ext cx="1833578" cy="7134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A08399B-968D-C10A-832C-F11040A9A485}"/>
              </a:ext>
            </a:extLst>
          </p:cNvPr>
          <p:cNvCxnSpPr/>
          <p:nvPr/>
        </p:nvCxnSpPr>
        <p:spPr>
          <a:xfrm>
            <a:off x="409862" y="3982157"/>
            <a:ext cx="5802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8CB9FC2-CB96-5170-A075-0E55263C9ABA}"/>
              </a:ext>
            </a:extLst>
          </p:cNvPr>
          <p:cNvSpPr/>
          <p:nvPr/>
        </p:nvSpPr>
        <p:spPr>
          <a:xfrm>
            <a:off x="1036592" y="3818727"/>
            <a:ext cx="1630983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D11261-344C-6500-7F77-150F3B40B309}"/>
              </a:ext>
            </a:extLst>
          </p:cNvPr>
          <p:cNvSpPr/>
          <p:nvPr/>
        </p:nvSpPr>
        <p:spPr>
          <a:xfrm>
            <a:off x="1042909" y="4544835"/>
            <a:ext cx="1630983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A265B8-6AF2-E3F9-2057-37E4D83A0CB1}"/>
              </a:ext>
            </a:extLst>
          </p:cNvPr>
          <p:cNvSpPr/>
          <p:nvPr/>
        </p:nvSpPr>
        <p:spPr>
          <a:xfrm>
            <a:off x="1042907" y="5348969"/>
            <a:ext cx="1630983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390176-EA34-215B-8DEB-19E8360D2967}"/>
              </a:ext>
            </a:extLst>
          </p:cNvPr>
          <p:cNvCxnSpPr/>
          <p:nvPr/>
        </p:nvCxnSpPr>
        <p:spPr>
          <a:xfrm>
            <a:off x="418655" y="4799756"/>
            <a:ext cx="5802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464842-7055-21EA-2198-E879EF89B5DB}"/>
              </a:ext>
            </a:extLst>
          </p:cNvPr>
          <p:cNvCxnSpPr/>
          <p:nvPr/>
        </p:nvCxnSpPr>
        <p:spPr>
          <a:xfrm>
            <a:off x="418655" y="5602789"/>
            <a:ext cx="5802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Minus Sign 10">
            <a:extLst>
              <a:ext uri="{FF2B5EF4-FFF2-40B4-BE49-F238E27FC236}">
                <a16:creationId xmlns:a16="http://schemas.microsoft.com/office/drawing/2014/main" id="{5F90E946-B48B-A69C-FD40-2F8AB163C122}"/>
              </a:ext>
            </a:extLst>
          </p:cNvPr>
          <p:cNvSpPr/>
          <p:nvPr/>
        </p:nvSpPr>
        <p:spPr>
          <a:xfrm rot="5400000">
            <a:off x="-1323490" y="4489216"/>
            <a:ext cx="3403961" cy="51308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4A21E4-EBE8-C80A-6021-7E354BD851CB}"/>
              </a:ext>
            </a:extLst>
          </p:cNvPr>
          <p:cNvSpPr/>
          <p:nvPr/>
        </p:nvSpPr>
        <p:spPr>
          <a:xfrm>
            <a:off x="1037167" y="3818313"/>
            <a:ext cx="163098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204B97-6065-91A7-AE26-24D322F962C4}"/>
              </a:ext>
            </a:extLst>
          </p:cNvPr>
          <p:cNvSpPr/>
          <p:nvPr/>
        </p:nvSpPr>
        <p:spPr>
          <a:xfrm>
            <a:off x="1036593" y="4551502"/>
            <a:ext cx="163098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6CC779-A083-46F8-C674-5839A52B4184}"/>
              </a:ext>
            </a:extLst>
          </p:cNvPr>
          <p:cNvSpPr/>
          <p:nvPr/>
        </p:nvSpPr>
        <p:spPr>
          <a:xfrm>
            <a:off x="1042907" y="5363869"/>
            <a:ext cx="163098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C7DE21-4512-37CD-AD4F-2CB6C56CEA35}"/>
              </a:ext>
            </a:extLst>
          </p:cNvPr>
          <p:cNvCxnSpPr>
            <a:cxnSpLocks/>
          </p:cNvCxnSpPr>
          <p:nvPr/>
        </p:nvCxnSpPr>
        <p:spPr>
          <a:xfrm>
            <a:off x="3883819" y="4022810"/>
            <a:ext cx="3648427" cy="223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4A2766-4DAD-95AC-FE9E-66A68F18D4A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901855" y="4022810"/>
            <a:ext cx="0" cy="684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A258595-06AE-10F4-2A01-E5C0B38616C5}"/>
              </a:ext>
            </a:extLst>
          </p:cNvPr>
          <p:cNvCxnSpPr>
            <a:cxnSpLocks/>
          </p:cNvCxnSpPr>
          <p:nvPr/>
        </p:nvCxnSpPr>
        <p:spPr>
          <a:xfrm flipH="1">
            <a:off x="5428195" y="4045187"/>
            <a:ext cx="1599" cy="661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423A7DF-7424-31C7-99A4-A5E8E1C1F8DD}"/>
              </a:ext>
            </a:extLst>
          </p:cNvPr>
          <p:cNvSpPr/>
          <p:nvPr/>
        </p:nvSpPr>
        <p:spPr>
          <a:xfrm>
            <a:off x="3389337" y="4707360"/>
            <a:ext cx="1025035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hostPath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EEFD11-CFA0-361B-57C1-6E613B3A11DC}"/>
              </a:ext>
            </a:extLst>
          </p:cNvPr>
          <p:cNvSpPr/>
          <p:nvPr/>
        </p:nvSpPr>
        <p:spPr>
          <a:xfrm>
            <a:off x="5000729" y="4723738"/>
            <a:ext cx="1014592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3EA76F-CD6F-DB70-0E3B-8F8E03B6F389}"/>
              </a:ext>
            </a:extLst>
          </p:cNvPr>
          <p:cNvSpPr/>
          <p:nvPr/>
        </p:nvSpPr>
        <p:spPr>
          <a:xfrm>
            <a:off x="7034941" y="4704061"/>
            <a:ext cx="997807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AFD08CE-1263-44CB-85E0-1C003C3B8B42}"/>
              </a:ext>
            </a:extLst>
          </p:cNvPr>
          <p:cNvCxnSpPr>
            <a:cxnSpLocks/>
          </p:cNvCxnSpPr>
          <p:nvPr/>
        </p:nvCxnSpPr>
        <p:spPr>
          <a:xfrm>
            <a:off x="5125508" y="5586510"/>
            <a:ext cx="513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BDB7E59-19F5-3C3D-14EE-F903ED715B79}"/>
              </a:ext>
            </a:extLst>
          </p:cNvPr>
          <p:cNvSpPr/>
          <p:nvPr/>
        </p:nvSpPr>
        <p:spPr>
          <a:xfrm>
            <a:off x="5663749" y="5363869"/>
            <a:ext cx="904034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PV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2F26B9-B836-4726-6685-201662734588}"/>
              </a:ext>
            </a:extLst>
          </p:cNvPr>
          <p:cNvSpPr/>
          <p:nvPr/>
        </p:nvSpPr>
        <p:spPr>
          <a:xfrm>
            <a:off x="5663749" y="6038325"/>
            <a:ext cx="904034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 PVC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8FF472-0519-F0F0-EE0D-86DAC47541E1}"/>
              </a:ext>
            </a:extLst>
          </p:cNvPr>
          <p:cNvCxnSpPr>
            <a:cxnSpLocks/>
          </p:cNvCxnSpPr>
          <p:nvPr/>
        </p:nvCxnSpPr>
        <p:spPr>
          <a:xfrm>
            <a:off x="5125508" y="6280100"/>
            <a:ext cx="513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2D2342C-FAAE-645A-D8BA-CCAAC5E53165}"/>
              </a:ext>
            </a:extLst>
          </p:cNvPr>
          <p:cNvCxnSpPr>
            <a:cxnSpLocks/>
          </p:cNvCxnSpPr>
          <p:nvPr/>
        </p:nvCxnSpPr>
        <p:spPr>
          <a:xfrm>
            <a:off x="7154083" y="5553338"/>
            <a:ext cx="513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B2F4C79-A910-BA57-150B-71B6DCEF5CA2}"/>
              </a:ext>
            </a:extLst>
          </p:cNvPr>
          <p:cNvSpPr/>
          <p:nvPr/>
        </p:nvSpPr>
        <p:spPr>
          <a:xfrm>
            <a:off x="7692324" y="5317163"/>
            <a:ext cx="1611919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StorageClass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C07A06-77E4-7E45-628A-F3974F91C74D}"/>
              </a:ext>
            </a:extLst>
          </p:cNvPr>
          <p:cNvSpPr/>
          <p:nvPr/>
        </p:nvSpPr>
        <p:spPr>
          <a:xfrm>
            <a:off x="7667170" y="6032611"/>
            <a:ext cx="1637071" cy="48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 PVC and PV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F3CC09-E260-7EAB-AC83-4F06A9B164B3}"/>
              </a:ext>
            </a:extLst>
          </p:cNvPr>
          <p:cNvCxnSpPr>
            <a:cxnSpLocks/>
          </p:cNvCxnSpPr>
          <p:nvPr/>
        </p:nvCxnSpPr>
        <p:spPr>
          <a:xfrm>
            <a:off x="7128928" y="6274386"/>
            <a:ext cx="5130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Minus Sign 47">
            <a:extLst>
              <a:ext uri="{FF2B5EF4-FFF2-40B4-BE49-F238E27FC236}">
                <a16:creationId xmlns:a16="http://schemas.microsoft.com/office/drawing/2014/main" id="{B656561D-8153-D5A8-65BC-D693DA63BF19}"/>
              </a:ext>
            </a:extLst>
          </p:cNvPr>
          <p:cNvSpPr/>
          <p:nvPr/>
        </p:nvSpPr>
        <p:spPr>
          <a:xfrm rot="5400000">
            <a:off x="4309547" y="5497362"/>
            <a:ext cx="1524511" cy="51308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28A8F8-4306-0EBC-05A2-5A0F92B0BCA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7532246" y="4022810"/>
            <a:ext cx="1599" cy="6812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Minus Sign 49">
            <a:extLst>
              <a:ext uri="{FF2B5EF4-FFF2-40B4-BE49-F238E27FC236}">
                <a16:creationId xmlns:a16="http://schemas.microsoft.com/office/drawing/2014/main" id="{E96767C5-7138-C3A1-5CE8-9FEFB3BE0B3D}"/>
              </a:ext>
            </a:extLst>
          </p:cNvPr>
          <p:cNvSpPr/>
          <p:nvPr/>
        </p:nvSpPr>
        <p:spPr>
          <a:xfrm rot="5400000">
            <a:off x="6338121" y="5497363"/>
            <a:ext cx="1524511" cy="51308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5BF2EC0-035B-AD6C-558F-A4E227BA9520}"/>
              </a:ext>
            </a:extLst>
          </p:cNvPr>
          <p:cNvSpPr/>
          <p:nvPr/>
        </p:nvSpPr>
        <p:spPr>
          <a:xfrm>
            <a:off x="5763097" y="2412226"/>
            <a:ext cx="428153" cy="431658"/>
          </a:xfrm>
          <a:prstGeom prst="downArrow">
            <a:avLst>
              <a:gd name="adj1" fmla="val 50000"/>
              <a:gd name="adj2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E1ED5082-67E4-7C0D-DA3A-561999D17872}"/>
              </a:ext>
            </a:extLst>
          </p:cNvPr>
          <p:cNvSpPr/>
          <p:nvPr/>
        </p:nvSpPr>
        <p:spPr>
          <a:xfrm>
            <a:off x="963770" y="2412225"/>
            <a:ext cx="428154" cy="462179"/>
          </a:xfrm>
          <a:prstGeom prst="downArrow">
            <a:avLst>
              <a:gd name="adj1" fmla="val 50000"/>
              <a:gd name="adj2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A8681340-E75F-4D92-DDD8-BDCAA1073BA3}"/>
              </a:ext>
            </a:extLst>
          </p:cNvPr>
          <p:cNvSpPr/>
          <p:nvPr/>
        </p:nvSpPr>
        <p:spPr>
          <a:xfrm>
            <a:off x="5801244" y="3596811"/>
            <a:ext cx="428153" cy="431658"/>
          </a:xfrm>
          <a:prstGeom prst="downArrow">
            <a:avLst>
              <a:gd name="adj1" fmla="val 50000"/>
              <a:gd name="adj2" fmla="val 3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F3A3C10-31A9-E5D0-113E-9CCFB48915F1}"/>
              </a:ext>
            </a:extLst>
          </p:cNvPr>
          <p:cNvSpPr/>
          <p:nvPr/>
        </p:nvSpPr>
        <p:spPr>
          <a:xfrm>
            <a:off x="3408322" y="4726969"/>
            <a:ext cx="101459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F55EB2A-2741-D727-725B-00700F18AFC2}"/>
              </a:ext>
            </a:extLst>
          </p:cNvPr>
          <p:cNvSpPr/>
          <p:nvPr/>
        </p:nvSpPr>
        <p:spPr>
          <a:xfrm>
            <a:off x="5023277" y="4736789"/>
            <a:ext cx="101459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546E5FD-7B0A-6A5F-31F4-32815B5871B8}"/>
              </a:ext>
            </a:extLst>
          </p:cNvPr>
          <p:cNvSpPr/>
          <p:nvPr/>
        </p:nvSpPr>
        <p:spPr>
          <a:xfrm>
            <a:off x="7017327" y="4715328"/>
            <a:ext cx="1025034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C8A41BD-5B5A-5973-1383-120AA6D704B6}"/>
              </a:ext>
            </a:extLst>
          </p:cNvPr>
          <p:cNvSpPr/>
          <p:nvPr/>
        </p:nvSpPr>
        <p:spPr>
          <a:xfrm>
            <a:off x="5663748" y="5378770"/>
            <a:ext cx="929188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8B730A8-9011-56B4-C022-83A7EC171A80}"/>
              </a:ext>
            </a:extLst>
          </p:cNvPr>
          <p:cNvSpPr/>
          <p:nvPr/>
        </p:nvSpPr>
        <p:spPr>
          <a:xfrm>
            <a:off x="5670146" y="6059105"/>
            <a:ext cx="904034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1007DAD-5225-1314-51A9-71A676015E48}"/>
              </a:ext>
            </a:extLst>
          </p:cNvPr>
          <p:cNvSpPr/>
          <p:nvPr/>
        </p:nvSpPr>
        <p:spPr>
          <a:xfrm>
            <a:off x="7720837" y="5335697"/>
            <a:ext cx="1583403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ABC3C61-8DBF-D8D7-4311-0365C71B2FEC}"/>
              </a:ext>
            </a:extLst>
          </p:cNvPr>
          <p:cNvSpPr/>
          <p:nvPr/>
        </p:nvSpPr>
        <p:spPr>
          <a:xfrm>
            <a:off x="7692324" y="6053110"/>
            <a:ext cx="1637071" cy="4537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3D7CE9F-99EA-1883-2A8D-C5AEEBBF6B53}"/>
              </a:ext>
            </a:extLst>
          </p:cNvPr>
          <p:cNvSpPr txBox="1"/>
          <p:nvPr/>
        </p:nvSpPr>
        <p:spPr>
          <a:xfrm>
            <a:off x="2919413" y="3244334"/>
            <a:ext cx="6181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123Vitara@1234</a:t>
            </a:r>
          </a:p>
        </p:txBody>
      </p:sp>
    </p:spTree>
    <p:extLst>
      <p:ext uri="{BB962C8B-B14F-4D97-AF65-F5344CB8AC3E}">
        <p14:creationId xmlns:p14="http://schemas.microsoft.com/office/powerpoint/2010/main" val="272317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7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1" grpId="0" animBg="1"/>
      <p:bldP spid="35" grpId="0" animBg="1"/>
      <p:bldP spid="36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07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61532" y="3216346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What is Dynamic Volume?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3988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B9A606-FB45-27BA-2BCD-51461836908A}"/>
              </a:ext>
            </a:extLst>
          </p:cNvPr>
          <p:cNvSpPr/>
          <p:nvPr/>
        </p:nvSpPr>
        <p:spPr>
          <a:xfrm>
            <a:off x="0" y="0"/>
            <a:ext cx="1638702" cy="6858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1F93A192-7499-4EAB-80C8-0B6C94BB85B5}"/>
              </a:ext>
            </a:extLst>
          </p:cNvPr>
          <p:cNvSpPr/>
          <p:nvPr/>
        </p:nvSpPr>
        <p:spPr>
          <a:xfrm>
            <a:off x="150744" y="1998055"/>
            <a:ext cx="1415562" cy="1063869"/>
          </a:xfrm>
          <a:prstGeom prst="pent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NFS 100 GB</a:t>
            </a:r>
          </a:p>
        </p:txBody>
      </p:sp>
      <p:sp>
        <p:nvSpPr>
          <p:cNvPr id="5" name="Plaque 4">
            <a:extLst>
              <a:ext uri="{FF2B5EF4-FFF2-40B4-BE49-F238E27FC236}">
                <a16:creationId xmlns:a16="http://schemas.microsoft.com/office/drawing/2014/main" id="{5C9A6BAE-FDCD-437B-898D-26262BF08AD3}"/>
              </a:ext>
            </a:extLst>
          </p:cNvPr>
          <p:cNvSpPr/>
          <p:nvPr/>
        </p:nvSpPr>
        <p:spPr>
          <a:xfrm>
            <a:off x="200025" y="3404088"/>
            <a:ext cx="1222131" cy="1178169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500 TB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HHD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7FD1D9-4F43-4F2B-B186-EF9CFA9B160E}"/>
              </a:ext>
            </a:extLst>
          </p:cNvPr>
          <p:cNvSpPr/>
          <p:nvPr/>
        </p:nvSpPr>
        <p:spPr>
          <a:xfrm>
            <a:off x="3261945" y="2077654"/>
            <a:ext cx="6699739" cy="27072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Kubernetes Cluster (Nodes)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B4E901-5275-4AD1-9686-C4677BE70769}"/>
              </a:ext>
            </a:extLst>
          </p:cNvPr>
          <p:cNvSpPr/>
          <p:nvPr/>
        </p:nvSpPr>
        <p:spPr>
          <a:xfrm>
            <a:off x="3261944" y="2096709"/>
            <a:ext cx="1913560" cy="893885"/>
          </a:xfrm>
          <a:prstGeom prst="rect">
            <a:avLst/>
          </a:prstGeom>
          <a:solidFill>
            <a:srgbClr val="808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highlight>
                  <a:srgbClr val="808000"/>
                </a:highlight>
              </a:rPr>
              <a:t>Storage NFS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0A377D-D5C7-47A7-8EC5-009B6C4AC138}"/>
              </a:ext>
            </a:extLst>
          </p:cNvPr>
          <p:cNvSpPr/>
          <p:nvPr/>
        </p:nvSpPr>
        <p:spPr>
          <a:xfrm>
            <a:off x="7338817" y="2759448"/>
            <a:ext cx="830653" cy="4189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/>
              <a:t>PVC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28B89B-935F-4FF2-8B79-2D389EE47E4C}"/>
              </a:ext>
            </a:extLst>
          </p:cNvPr>
          <p:cNvSpPr/>
          <p:nvPr/>
        </p:nvSpPr>
        <p:spPr>
          <a:xfrm>
            <a:off x="3261944" y="3027958"/>
            <a:ext cx="1913559" cy="868973"/>
          </a:xfrm>
          <a:prstGeom prst="rect">
            <a:avLst/>
          </a:prstGeom>
          <a:solidFill>
            <a:srgbClr val="808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highlight>
                  <a:srgbClr val="808000"/>
                </a:highlight>
              </a:rPr>
              <a:t>Storage HHD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D39826-1C21-497B-ADCB-35F538C2ACCD}"/>
              </a:ext>
            </a:extLst>
          </p:cNvPr>
          <p:cNvSpPr/>
          <p:nvPr/>
        </p:nvSpPr>
        <p:spPr>
          <a:xfrm>
            <a:off x="3261945" y="3934295"/>
            <a:ext cx="1913558" cy="846051"/>
          </a:xfrm>
          <a:prstGeom prst="rect">
            <a:avLst/>
          </a:prstGeom>
          <a:solidFill>
            <a:srgbClr val="808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highlight>
                  <a:srgbClr val="808000"/>
                </a:highlight>
              </a:rPr>
              <a:t>Storage SSD</a:t>
            </a:r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19B51BCC-BDB9-4222-8760-189C96CEA794}"/>
              </a:ext>
            </a:extLst>
          </p:cNvPr>
          <p:cNvSpPr/>
          <p:nvPr/>
        </p:nvSpPr>
        <p:spPr>
          <a:xfrm>
            <a:off x="173648" y="5145333"/>
            <a:ext cx="1222131" cy="1178169"/>
          </a:xfrm>
          <a:prstGeom prst="plaqu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400 TB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</a:rPr>
              <a:t>SSD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12621C-0A6F-4066-83D7-1FA7705BEFA0}"/>
              </a:ext>
            </a:extLst>
          </p:cNvPr>
          <p:cNvGrpSpPr/>
          <p:nvPr/>
        </p:nvGrpSpPr>
        <p:grpSpPr>
          <a:xfrm>
            <a:off x="8740651" y="2424096"/>
            <a:ext cx="1149009" cy="933218"/>
            <a:chOff x="8041237" y="635917"/>
            <a:chExt cx="1314449" cy="1143796"/>
          </a:xfrm>
        </p:grpSpPr>
        <p:sp>
          <p:nvSpPr>
            <p:cNvPr id="19" name="Heptagon 18">
              <a:extLst>
                <a:ext uri="{FF2B5EF4-FFF2-40B4-BE49-F238E27FC236}">
                  <a16:creationId xmlns:a16="http://schemas.microsoft.com/office/drawing/2014/main" id="{2CFAEEE0-2AEB-4B7B-843D-9BD1F4E1BDF0}"/>
                </a:ext>
              </a:extLst>
            </p:cNvPr>
            <p:cNvSpPr/>
            <p:nvPr/>
          </p:nvSpPr>
          <p:spPr>
            <a:xfrm>
              <a:off x="8041237" y="733428"/>
              <a:ext cx="1314449" cy="1046285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0" rIns="182880" rtlCol="0" anchor="b"/>
            <a:lstStyle/>
            <a:p>
              <a:r>
                <a:rPr lang="en-US" sz="800" dirty="0"/>
                <a:t>Deployment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FD3B4D7-07AD-4797-AD6C-B83099826455}"/>
                </a:ext>
              </a:extLst>
            </p:cNvPr>
            <p:cNvSpPr/>
            <p:nvPr/>
          </p:nvSpPr>
          <p:spPr>
            <a:xfrm>
              <a:off x="8534394" y="635917"/>
              <a:ext cx="357316" cy="113167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60C7A0-58E1-464D-93BD-F7E657E7665C}"/>
              </a:ext>
            </a:extLst>
          </p:cNvPr>
          <p:cNvGrpSpPr/>
          <p:nvPr/>
        </p:nvGrpSpPr>
        <p:grpSpPr>
          <a:xfrm>
            <a:off x="445664" y="389197"/>
            <a:ext cx="825722" cy="923330"/>
            <a:chOff x="3165985" y="763152"/>
            <a:chExt cx="825722" cy="923330"/>
          </a:xfrm>
        </p:grpSpPr>
        <p:sp>
          <p:nvSpPr>
            <p:cNvPr id="25" name="Heptagon 24">
              <a:extLst>
                <a:ext uri="{FF2B5EF4-FFF2-40B4-BE49-F238E27FC236}">
                  <a16:creationId xmlns:a16="http://schemas.microsoft.com/office/drawing/2014/main" id="{1EE8A075-E3D4-4118-B78D-307AA8FBDB97}"/>
                </a:ext>
              </a:extLst>
            </p:cNvPr>
            <p:cNvSpPr/>
            <p:nvPr/>
          </p:nvSpPr>
          <p:spPr>
            <a:xfrm>
              <a:off x="3165985" y="763152"/>
              <a:ext cx="825722" cy="92333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365760" rIns="91440" bIns="731520" rtlCol="0" anchor="b"/>
            <a:lstStyle/>
            <a:p>
              <a:r>
                <a:rPr lang="en-US" sz="1200" dirty="0"/>
                <a:t>storage</a:t>
              </a:r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BC0C7E59-B73A-462F-AFE4-8F5E0A771A7F}"/>
                </a:ext>
              </a:extLst>
            </p:cNvPr>
            <p:cNvSpPr/>
            <p:nvPr/>
          </p:nvSpPr>
          <p:spPr>
            <a:xfrm>
              <a:off x="3405404" y="1098064"/>
              <a:ext cx="346884" cy="545123"/>
            </a:xfrm>
            <a:prstGeom prst="ca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ADDDD04-C7CE-8B52-16AD-95C9699843AA}"/>
              </a:ext>
            </a:extLst>
          </p:cNvPr>
          <p:cNvSpPr/>
          <p:nvPr/>
        </p:nvSpPr>
        <p:spPr>
          <a:xfrm>
            <a:off x="7167202" y="2077654"/>
            <a:ext cx="2794482" cy="3861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8E92503-A3B6-062F-1CB5-C38C8E122B92}"/>
              </a:ext>
            </a:extLst>
          </p:cNvPr>
          <p:cNvSpPr/>
          <p:nvPr/>
        </p:nvSpPr>
        <p:spPr>
          <a:xfrm>
            <a:off x="3261944" y="2077654"/>
            <a:ext cx="6695862" cy="27026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164A5-DE46-6074-0E05-3D60A6E36D38}"/>
              </a:ext>
            </a:extLst>
          </p:cNvPr>
          <p:cNvSpPr/>
          <p:nvPr/>
        </p:nvSpPr>
        <p:spPr>
          <a:xfrm>
            <a:off x="7365551" y="3561872"/>
            <a:ext cx="830654" cy="41899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PVC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858FAA-974A-B156-762B-48D4FDFC6C9E}"/>
              </a:ext>
            </a:extLst>
          </p:cNvPr>
          <p:cNvSpPr/>
          <p:nvPr/>
        </p:nvSpPr>
        <p:spPr>
          <a:xfrm>
            <a:off x="7390565" y="4235936"/>
            <a:ext cx="830654" cy="418990"/>
          </a:xfrm>
          <a:prstGeom prst="rect">
            <a:avLst/>
          </a:prstGeom>
          <a:solidFill>
            <a:srgbClr val="843C0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PVC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6AA27056-98B0-3ADA-5A12-0AA61E1BAB1C}"/>
              </a:ext>
            </a:extLst>
          </p:cNvPr>
          <p:cNvSpPr/>
          <p:nvPr/>
        </p:nvSpPr>
        <p:spPr>
          <a:xfrm rot="3044434">
            <a:off x="7940377" y="3425513"/>
            <a:ext cx="1147459" cy="293739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9FA753-3701-60CD-37EB-1076FFD5F7FC}"/>
              </a:ext>
            </a:extLst>
          </p:cNvPr>
          <p:cNvSpPr/>
          <p:nvPr/>
        </p:nvSpPr>
        <p:spPr>
          <a:xfrm>
            <a:off x="5878843" y="2270719"/>
            <a:ext cx="637794" cy="3130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/>
              <a:t>PV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F8B74855-C8FA-1A30-1616-6742A7090CAA}"/>
              </a:ext>
            </a:extLst>
          </p:cNvPr>
          <p:cNvSpPr/>
          <p:nvPr/>
        </p:nvSpPr>
        <p:spPr>
          <a:xfrm rot="1815273">
            <a:off x="6399722" y="2632652"/>
            <a:ext cx="1000121" cy="242385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284A477B-8F72-6F15-E210-09B300A8DCEA}"/>
              </a:ext>
            </a:extLst>
          </p:cNvPr>
          <p:cNvSpPr/>
          <p:nvPr/>
        </p:nvSpPr>
        <p:spPr>
          <a:xfrm>
            <a:off x="5175503" y="2270719"/>
            <a:ext cx="699462" cy="232936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0F7249-25C7-5C1E-AB30-FA8C8C676D6A}"/>
              </a:ext>
            </a:extLst>
          </p:cNvPr>
          <p:cNvSpPr/>
          <p:nvPr/>
        </p:nvSpPr>
        <p:spPr>
          <a:xfrm>
            <a:off x="5885510" y="2655846"/>
            <a:ext cx="637794" cy="3130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/>
              <a:t>PV</a:t>
            </a:r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CEB694C8-ACEA-2172-28B4-0032E00344A2}"/>
              </a:ext>
            </a:extLst>
          </p:cNvPr>
          <p:cNvSpPr/>
          <p:nvPr/>
        </p:nvSpPr>
        <p:spPr>
          <a:xfrm rot="1706186">
            <a:off x="8163295" y="3897913"/>
            <a:ext cx="688415" cy="262776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5915613A-CAD3-6694-D84B-2C3ADBA6BFA1}"/>
              </a:ext>
            </a:extLst>
          </p:cNvPr>
          <p:cNvSpPr/>
          <p:nvPr/>
        </p:nvSpPr>
        <p:spPr>
          <a:xfrm rot="2434055">
            <a:off x="6387493" y="3141081"/>
            <a:ext cx="1171414" cy="351561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7ADDABD0-5914-7DFB-16AA-EA4F9D943AAD}"/>
              </a:ext>
            </a:extLst>
          </p:cNvPr>
          <p:cNvSpPr/>
          <p:nvPr/>
        </p:nvSpPr>
        <p:spPr>
          <a:xfrm>
            <a:off x="5192092" y="2712854"/>
            <a:ext cx="699462" cy="232936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2FA854-E18F-B677-7922-CA44323B3D25}"/>
              </a:ext>
            </a:extLst>
          </p:cNvPr>
          <p:cNvSpPr/>
          <p:nvPr/>
        </p:nvSpPr>
        <p:spPr>
          <a:xfrm>
            <a:off x="6160952" y="4200771"/>
            <a:ext cx="637794" cy="313097"/>
          </a:xfrm>
          <a:prstGeom prst="rect">
            <a:avLst/>
          </a:prstGeom>
          <a:solidFill>
            <a:srgbClr val="843C0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/>
              <a:t>PV</a:t>
            </a:r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BC558D0E-3717-F500-51D4-F3570D437711}"/>
              </a:ext>
            </a:extLst>
          </p:cNvPr>
          <p:cNvSpPr/>
          <p:nvPr/>
        </p:nvSpPr>
        <p:spPr>
          <a:xfrm rot="21210375">
            <a:off x="8206765" y="4307853"/>
            <a:ext cx="800676" cy="232167"/>
          </a:xfrm>
          <a:prstGeom prst="leftArrow">
            <a:avLst/>
          </a:prstGeom>
          <a:solidFill>
            <a:srgbClr val="843C0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96E4563F-92EE-8180-CA09-C1420754C195}"/>
              </a:ext>
            </a:extLst>
          </p:cNvPr>
          <p:cNvSpPr/>
          <p:nvPr/>
        </p:nvSpPr>
        <p:spPr>
          <a:xfrm rot="214328">
            <a:off x="6818907" y="4229575"/>
            <a:ext cx="578777" cy="334977"/>
          </a:xfrm>
          <a:prstGeom prst="leftArrow">
            <a:avLst/>
          </a:prstGeom>
          <a:solidFill>
            <a:srgbClr val="843C0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5F8B4C1A-9AA2-EE90-CFBB-14E7F57AF230}"/>
              </a:ext>
            </a:extLst>
          </p:cNvPr>
          <p:cNvSpPr/>
          <p:nvPr/>
        </p:nvSpPr>
        <p:spPr>
          <a:xfrm>
            <a:off x="5174082" y="4231870"/>
            <a:ext cx="973372" cy="232936"/>
          </a:xfrm>
          <a:prstGeom prst="leftArrow">
            <a:avLst/>
          </a:prstGeom>
          <a:solidFill>
            <a:srgbClr val="843C0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A0B717-A0F0-7081-810C-55EAA6CC8C38}"/>
              </a:ext>
            </a:extLst>
          </p:cNvPr>
          <p:cNvGrpSpPr/>
          <p:nvPr/>
        </p:nvGrpSpPr>
        <p:grpSpPr>
          <a:xfrm>
            <a:off x="8817741" y="3685194"/>
            <a:ext cx="1045133" cy="846051"/>
            <a:chOff x="8939357" y="3958837"/>
            <a:chExt cx="1045133" cy="846051"/>
          </a:xfrm>
        </p:grpSpPr>
        <p:sp>
          <p:nvSpPr>
            <p:cNvPr id="13" name="Heptagon 12">
              <a:extLst>
                <a:ext uri="{FF2B5EF4-FFF2-40B4-BE49-F238E27FC236}">
                  <a16:creationId xmlns:a16="http://schemas.microsoft.com/office/drawing/2014/main" id="{8DBD4238-37B5-46C7-88D6-2A90E2CE727D}"/>
                </a:ext>
              </a:extLst>
            </p:cNvPr>
            <p:cNvSpPr/>
            <p:nvPr/>
          </p:nvSpPr>
          <p:spPr>
            <a:xfrm>
              <a:off x="8939357" y="3958837"/>
              <a:ext cx="1045133" cy="846051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640080" rIns="0" bIns="0" rtlCol="0" anchor="b" anchorCtr="1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POD</a:t>
              </a:r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B8C3CBBF-ADE5-4CA4-98DB-8D02282B6C2A}"/>
                </a:ext>
              </a:extLst>
            </p:cNvPr>
            <p:cNvSpPr/>
            <p:nvPr/>
          </p:nvSpPr>
          <p:spPr>
            <a:xfrm>
              <a:off x="9270446" y="4102781"/>
              <a:ext cx="403421" cy="355988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22C731-0D60-05D6-1ED9-2D7D394A8A3B}"/>
              </a:ext>
            </a:extLst>
          </p:cNvPr>
          <p:cNvGrpSpPr/>
          <p:nvPr/>
        </p:nvGrpSpPr>
        <p:grpSpPr>
          <a:xfrm>
            <a:off x="8802456" y="3665833"/>
            <a:ext cx="1045133" cy="846051"/>
            <a:chOff x="8187434" y="4035743"/>
            <a:chExt cx="1045133" cy="846051"/>
          </a:xfrm>
        </p:grpSpPr>
        <p:sp>
          <p:nvSpPr>
            <p:cNvPr id="38" name="Heptagon 37">
              <a:extLst>
                <a:ext uri="{FF2B5EF4-FFF2-40B4-BE49-F238E27FC236}">
                  <a16:creationId xmlns:a16="http://schemas.microsoft.com/office/drawing/2014/main" id="{4184E516-D23C-1C6F-8B5E-09469DED8DEE}"/>
                </a:ext>
              </a:extLst>
            </p:cNvPr>
            <p:cNvSpPr/>
            <p:nvPr/>
          </p:nvSpPr>
          <p:spPr>
            <a:xfrm>
              <a:off x="8187434" y="4035743"/>
              <a:ext cx="1045133" cy="846051"/>
            </a:xfrm>
            <a:prstGeom prst="heptag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0" tIns="640080" rIns="0" bIns="0" rtlCol="0" anchor="b" anchorCtr="1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POD</a:t>
              </a:r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338DF192-442D-754B-D75A-197A650C83AC}"/>
                </a:ext>
              </a:extLst>
            </p:cNvPr>
            <p:cNvSpPr/>
            <p:nvPr/>
          </p:nvSpPr>
          <p:spPr>
            <a:xfrm>
              <a:off x="8520461" y="4102780"/>
              <a:ext cx="353449" cy="355988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8C47C66-07B0-4C25-C532-BE693C60F393}"/>
              </a:ext>
            </a:extLst>
          </p:cNvPr>
          <p:cNvGrpSpPr/>
          <p:nvPr/>
        </p:nvGrpSpPr>
        <p:grpSpPr>
          <a:xfrm>
            <a:off x="8802455" y="3680799"/>
            <a:ext cx="1045133" cy="846051"/>
            <a:chOff x="8187434" y="4035743"/>
            <a:chExt cx="1045133" cy="846051"/>
          </a:xfrm>
          <a:solidFill>
            <a:srgbClr val="843C0C"/>
          </a:solidFill>
        </p:grpSpPr>
        <p:sp>
          <p:nvSpPr>
            <p:cNvPr id="41" name="Heptagon 40">
              <a:extLst>
                <a:ext uri="{FF2B5EF4-FFF2-40B4-BE49-F238E27FC236}">
                  <a16:creationId xmlns:a16="http://schemas.microsoft.com/office/drawing/2014/main" id="{D9DABDDE-6F5B-3CD0-FD54-B8539DBEEB92}"/>
                </a:ext>
              </a:extLst>
            </p:cNvPr>
            <p:cNvSpPr/>
            <p:nvPr/>
          </p:nvSpPr>
          <p:spPr>
            <a:xfrm>
              <a:off x="8187434" y="4035743"/>
              <a:ext cx="1045133" cy="846051"/>
            </a:xfrm>
            <a:prstGeom prst="heptagon">
              <a:avLst/>
            </a:prstGeom>
            <a:grp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0" tIns="640080" rIns="0" bIns="0" rtlCol="0" anchor="b" anchorCtr="1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POD</a:t>
              </a:r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FA8ADF9C-3E86-0105-61EB-501909CBC773}"/>
                </a:ext>
              </a:extLst>
            </p:cNvPr>
            <p:cNvSpPr/>
            <p:nvPr/>
          </p:nvSpPr>
          <p:spPr>
            <a:xfrm>
              <a:off x="8520461" y="4102780"/>
              <a:ext cx="353449" cy="355988"/>
            </a:xfrm>
            <a:prstGeom prst="cube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736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  <p:bldP spid="16" grpId="0" animBg="1"/>
      <p:bldP spid="18" grpId="0" animBg="1"/>
      <p:bldP spid="20" grpId="0" animBg="1"/>
      <p:bldP spid="21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08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61532" y="3216346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What is Dynamic Volume?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4283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1B17E5-0E95-27F6-4C25-A5205A3DA5EA}"/>
              </a:ext>
            </a:extLst>
          </p:cNvPr>
          <p:cNvSpPr/>
          <p:nvPr/>
        </p:nvSpPr>
        <p:spPr>
          <a:xfrm>
            <a:off x="182880" y="148590"/>
            <a:ext cx="11826240" cy="61379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/>
              <a:t>Dynamic storage provisioning is the process of automatically allocating storage to containers in the Kubernetes cluster. </a:t>
            </a:r>
          </a:p>
          <a:p>
            <a:endParaRPr lang="en-US" sz="2800" dirty="0"/>
          </a:p>
          <a:p>
            <a:r>
              <a:rPr lang="en-US" sz="2800" dirty="0"/>
              <a:t>Its being done automatically by the Kubernetes control plane when it detects that a container needs storage.</a:t>
            </a:r>
          </a:p>
          <a:p>
            <a:endParaRPr lang="en-US" sz="2800" dirty="0"/>
          </a:p>
          <a:p>
            <a:r>
              <a:rPr lang="en-US" sz="2800" dirty="0"/>
              <a:t>The control plane will select a storage class based on the container’s configuration, then automatically creates a new persistent volume (PV) using that storage class. </a:t>
            </a:r>
          </a:p>
          <a:p>
            <a:endParaRPr lang="en-US" sz="2800" dirty="0"/>
          </a:p>
          <a:p>
            <a:r>
              <a:rPr lang="en-US" sz="2800" dirty="0"/>
              <a:t>After that, as in static provisioning, the PV is attached to the container, and the container can use the storage via a PVC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1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09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61532" y="3216346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What is StorageClass?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468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1B17E5-0E95-27F6-4C25-A5205A3DA5EA}"/>
              </a:ext>
            </a:extLst>
          </p:cNvPr>
          <p:cNvSpPr/>
          <p:nvPr/>
        </p:nvSpPr>
        <p:spPr>
          <a:xfrm>
            <a:off x="182880" y="148590"/>
            <a:ext cx="11826240" cy="61379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/>
              <a:t>StorageClass objects were introduced in Kubernetes 1.5.</a:t>
            </a:r>
          </a:p>
          <a:p>
            <a:endParaRPr lang="en-US" sz="2800" dirty="0"/>
          </a:p>
          <a:p>
            <a:r>
              <a:rPr lang="en-US" sz="2800" dirty="0"/>
              <a:t>A storage class in Kubernetes defines different storage types, which allows the user to request a specific type of storage for their workloads. </a:t>
            </a:r>
          </a:p>
          <a:p>
            <a:endParaRPr lang="en-US" sz="2800" dirty="0"/>
          </a:p>
          <a:p>
            <a:r>
              <a:rPr lang="en-US" sz="2800" dirty="0"/>
              <a:t>With the help Storage Classes, we can control which type of storage is required for specific workloads.</a:t>
            </a:r>
          </a:p>
        </p:txBody>
      </p:sp>
    </p:spTree>
    <p:extLst>
      <p:ext uri="{BB962C8B-B14F-4D97-AF65-F5344CB8AC3E}">
        <p14:creationId xmlns:p14="http://schemas.microsoft.com/office/powerpoint/2010/main" val="402752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E66C5E-84E0-D52D-CD62-7FFB7E52D5E0}"/>
              </a:ext>
            </a:extLst>
          </p:cNvPr>
          <p:cNvSpPr txBox="1"/>
          <p:nvPr/>
        </p:nvSpPr>
        <p:spPr>
          <a:xfrm>
            <a:off x="0" y="450376"/>
            <a:ext cx="119827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apiVersion</a:t>
            </a:r>
            <a:r>
              <a:rPr lang="en-US" sz="3200" dirty="0">
                <a:solidFill>
                  <a:schemeClr val="bg1"/>
                </a:solidFill>
              </a:rPr>
              <a:t>: storage.k8s.io/v1</a:t>
            </a:r>
          </a:p>
          <a:p>
            <a:r>
              <a:rPr lang="en-US" sz="3200" dirty="0">
                <a:solidFill>
                  <a:schemeClr val="bg1"/>
                </a:solidFill>
              </a:rPr>
              <a:t>kind: StorageClass</a:t>
            </a:r>
          </a:p>
          <a:p>
            <a:r>
              <a:rPr lang="en-US" sz="3200" dirty="0">
                <a:solidFill>
                  <a:schemeClr val="bg1"/>
                </a:solidFill>
              </a:rPr>
              <a:t>metadata: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name: </a:t>
            </a:r>
            <a:r>
              <a:rPr lang="en-US" sz="3200" dirty="0" err="1">
                <a:solidFill>
                  <a:schemeClr val="bg1"/>
                </a:solidFill>
              </a:rPr>
              <a:t>nfs</a:t>
            </a:r>
            <a:r>
              <a:rPr lang="en-US" sz="3200" dirty="0">
                <a:solidFill>
                  <a:schemeClr val="bg1"/>
                </a:solidFill>
              </a:rPr>
              <a:t>-client</a:t>
            </a:r>
          </a:p>
          <a:p>
            <a:r>
              <a:rPr lang="en-US" sz="3200" dirty="0">
                <a:solidFill>
                  <a:schemeClr val="bg1"/>
                </a:solidFill>
              </a:rPr>
              <a:t>provisioner: k8s-sigs.io/</a:t>
            </a:r>
            <a:r>
              <a:rPr lang="en-US" sz="3200" dirty="0" err="1">
                <a:solidFill>
                  <a:schemeClr val="bg1"/>
                </a:solidFill>
              </a:rPr>
              <a:t>nfs</a:t>
            </a:r>
            <a:r>
              <a:rPr lang="en-US" sz="3200" dirty="0">
                <a:solidFill>
                  <a:schemeClr val="bg1"/>
                </a:solidFill>
              </a:rPr>
              <a:t>   </a:t>
            </a:r>
            <a:r>
              <a:rPr lang="en-US" dirty="0">
                <a:solidFill>
                  <a:schemeClr val="bg1"/>
                </a:solidFill>
              </a:rPr>
              <a:t># This name must match deployment's env PROVISIONER_NAME'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parameters: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</a:t>
            </a:r>
            <a:r>
              <a:rPr lang="en-US" sz="3200" dirty="0" err="1">
                <a:solidFill>
                  <a:schemeClr val="bg1"/>
                </a:solidFill>
              </a:rPr>
              <a:t>archiveOnDelete</a:t>
            </a:r>
            <a:r>
              <a:rPr lang="en-US" sz="3200" dirty="0">
                <a:solidFill>
                  <a:schemeClr val="bg1"/>
                </a:solidFill>
              </a:rPr>
              <a:t>: "false"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97DA87-14B7-7ACD-D762-0D7C5F2FF9DA}"/>
              </a:ext>
            </a:extLst>
          </p:cNvPr>
          <p:cNvSpPr/>
          <p:nvPr/>
        </p:nvSpPr>
        <p:spPr>
          <a:xfrm>
            <a:off x="-1" y="973010"/>
            <a:ext cx="3234519" cy="5145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3BB685-546E-DE90-E947-D81FB5F7FE7D}"/>
              </a:ext>
            </a:extLst>
          </p:cNvPr>
          <p:cNvSpPr/>
          <p:nvPr/>
        </p:nvSpPr>
        <p:spPr>
          <a:xfrm>
            <a:off x="97808" y="1959458"/>
            <a:ext cx="3234519" cy="5145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B42241-40B5-C207-D7C6-6C0BAE5B2E1F}"/>
              </a:ext>
            </a:extLst>
          </p:cNvPr>
          <p:cNvSpPr/>
          <p:nvPr/>
        </p:nvSpPr>
        <p:spPr>
          <a:xfrm>
            <a:off x="0" y="2460036"/>
            <a:ext cx="4694830" cy="5145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EA18B-0878-6F1D-1B5C-6251F9F99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546" y="3950"/>
            <a:ext cx="7292454" cy="68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8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E66C5E-84E0-D52D-CD62-7FFB7E52D5E0}"/>
              </a:ext>
            </a:extLst>
          </p:cNvPr>
          <p:cNvSpPr txBox="1"/>
          <p:nvPr/>
        </p:nvSpPr>
        <p:spPr>
          <a:xfrm>
            <a:off x="0" y="450376"/>
            <a:ext cx="119827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apiVersion</a:t>
            </a:r>
            <a:r>
              <a:rPr lang="en-US" sz="3200" dirty="0">
                <a:solidFill>
                  <a:schemeClr val="bg1"/>
                </a:solidFill>
              </a:rPr>
              <a:t>: storage.k8s.io/v1</a:t>
            </a:r>
          </a:p>
          <a:p>
            <a:r>
              <a:rPr lang="en-US" sz="3200" dirty="0">
                <a:solidFill>
                  <a:schemeClr val="bg1"/>
                </a:solidFill>
              </a:rPr>
              <a:t>kind: StorageClass</a:t>
            </a:r>
          </a:p>
          <a:p>
            <a:r>
              <a:rPr lang="en-US" sz="3200" dirty="0">
                <a:solidFill>
                  <a:schemeClr val="bg1"/>
                </a:solidFill>
              </a:rPr>
              <a:t>metadata: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name: </a:t>
            </a:r>
            <a:r>
              <a:rPr lang="en-US" sz="3200" dirty="0" err="1">
                <a:solidFill>
                  <a:schemeClr val="bg1"/>
                </a:solidFill>
              </a:rPr>
              <a:t>nfs</a:t>
            </a:r>
            <a:r>
              <a:rPr lang="en-US" sz="3200" dirty="0">
                <a:solidFill>
                  <a:schemeClr val="bg1"/>
                </a:solidFill>
              </a:rPr>
              <a:t>-client</a:t>
            </a:r>
          </a:p>
          <a:p>
            <a:r>
              <a:rPr lang="en-US" sz="3200" dirty="0">
                <a:solidFill>
                  <a:schemeClr val="bg1"/>
                </a:solidFill>
              </a:rPr>
              <a:t>provisioner: k8s-sigs.io/</a:t>
            </a:r>
            <a:r>
              <a:rPr lang="en-US" sz="3200" dirty="0" err="1">
                <a:solidFill>
                  <a:schemeClr val="bg1"/>
                </a:solidFill>
              </a:rPr>
              <a:t>nfs</a:t>
            </a:r>
            <a:r>
              <a:rPr lang="en-US" sz="3200" dirty="0">
                <a:solidFill>
                  <a:schemeClr val="bg1"/>
                </a:solidFill>
              </a:rPr>
              <a:t>   </a:t>
            </a:r>
            <a:r>
              <a:rPr lang="en-US" dirty="0">
                <a:solidFill>
                  <a:schemeClr val="bg1"/>
                </a:solidFill>
              </a:rPr>
              <a:t># This name must match deployment's env PROVISIONER_NAME'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parameters: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</a:t>
            </a:r>
            <a:r>
              <a:rPr lang="en-US" sz="3200" dirty="0" err="1">
                <a:solidFill>
                  <a:schemeClr val="bg1"/>
                </a:solidFill>
              </a:rPr>
              <a:t>archiveOnDelete</a:t>
            </a:r>
            <a:r>
              <a:rPr lang="en-US" sz="3200" dirty="0">
                <a:solidFill>
                  <a:schemeClr val="bg1"/>
                </a:solidFill>
              </a:rPr>
              <a:t>: "false"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97DA87-14B7-7ACD-D762-0D7C5F2FF9DA}"/>
              </a:ext>
            </a:extLst>
          </p:cNvPr>
          <p:cNvSpPr/>
          <p:nvPr/>
        </p:nvSpPr>
        <p:spPr>
          <a:xfrm>
            <a:off x="-1" y="973010"/>
            <a:ext cx="3234519" cy="5145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3BB685-546E-DE90-E947-D81FB5F7FE7D}"/>
              </a:ext>
            </a:extLst>
          </p:cNvPr>
          <p:cNvSpPr/>
          <p:nvPr/>
        </p:nvSpPr>
        <p:spPr>
          <a:xfrm>
            <a:off x="97808" y="1959458"/>
            <a:ext cx="3234519" cy="5145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B42241-40B5-C207-D7C6-6C0BAE5B2E1F}"/>
              </a:ext>
            </a:extLst>
          </p:cNvPr>
          <p:cNvSpPr/>
          <p:nvPr/>
        </p:nvSpPr>
        <p:spPr>
          <a:xfrm>
            <a:off x="0" y="2460036"/>
            <a:ext cx="4694830" cy="5145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7C7E656-DF15-42A3-6A55-A39E33DF9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887765"/>
              </p:ext>
            </p:extLst>
          </p:nvPr>
        </p:nvGraphicFramePr>
        <p:xfrm>
          <a:off x="4518170" y="973009"/>
          <a:ext cx="7673830" cy="5069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699">
                  <a:extLst>
                    <a:ext uri="{9D8B030D-6E8A-4147-A177-3AD203B41FA5}">
                      <a16:colId xmlns:a16="http://schemas.microsoft.com/office/drawing/2014/main" val="1805587130"/>
                    </a:ext>
                  </a:extLst>
                </a:gridCol>
                <a:gridCol w="5600131">
                  <a:extLst>
                    <a:ext uri="{9D8B030D-6E8A-4147-A177-3AD203B41FA5}">
                      <a16:colId xmlns:a16="http://schemas.microsoft.com/office/drawing/2014/main" val="386175237"/>
                    </a:ext>
                  </a:extLst>
                </a:gridCol>
              </a:tblGrid>
              <a:tr h="565626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428045"/>
                  </a:ext>
                </a:extLst>
              </a:tr>
              <a:tr h="976285">
                <a:tc>
                  <a:txBody>
                    <a:bodyPr/>
                    <a:lstStyle/>
                    <a:p>
                      <a:r>
                        <a:rPr lang="en-US" sz="2400" dirty="0" err="1"/>
                        <a:t>onDelete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onDelete</a:t>
                      </a:r>
                      <a:r>
                        <a:rPr lang="en-US" sz="2400" dirty="0"/>
                        <a:t>= Delete : Data will be removed from the storage server. </a:t>
                      </a:r>
                    </a:p>
                    <a:p>
                      <a:r>
                        <a:rPr lang="en-US" sz="2400" dirty="0" err="1"/>
                        <a:t>onDelete</a:t>
                      </a:r>
                      <a:r>
                        <a:rPr lang="en-US" sz="2400" dirty="0"/>
                        <a:t>= Retain : Data will be not removed.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362197"/>
                  </a:ext>
                </a:extLst>
              </a:tr>
              <a:tr h="976285">
                <a:tc>
                  <a:txBody>
                    <a:bodyPr/>
                    <a:lstStyle/>
                    <a:p>
                      <a:r>
                        <a:rPr lang="en-US" sz="2000" dirty="0" err="1"/>
                        <a:t>archiveOnDelete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If this parameter is set to false, then data will be removed.</a:t>
                      </a:r>
                    </a:p>
                    <a:p>
                      <a:r>
                        <a:rPr lang="en-US" sz="2400" dirty="0"/>
                        <a:t>If </a:t>
                      </a:r>
                      <a:r>
                        <a:rPr lang="en-US" sz="2400" dirty="0" err="1"/>
                        <a:t>onDelete</a:t>
                      </a:r>
                      <a:r>
                        <a:rPr lang="en-US" sz="2400" dirty="0"/>
                        <a:t> exists, </a:t>
                      </a:r>
                      <a:r>
                        <a:rPr lang="en-US" sz="2400" dirty="0" err="1"/>
                        <a:t>archiveOnDelete</a:t>
                      </a:r>
                      <a:r>
                        <a:rPr lang="en-US" sz="2400" dirty="0"/>
                        <a:t> will be ignored.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145112"/>
                  </a:ext>
                </a:extLst>
              </a:tr>
              <a:tr h="1394693">
                <a:tc>
                  <a:txBody>
                    <a:bodyPr/>
                    <a:lstStyle/>
                    <a:p>
                      <a:r>
                        <a:rPr lang="en-US" sz="2400" dirty="0" err="1"/>
                        <a:t>pathPattern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Specifies a template for creating a directory path via PVC metadata's such as labels, annotations, name or namespace.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565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158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2E5033F1-84AF-FAAF-FA06-3AE57C23CFC4}"/>
              </a:ext>
            </a:extLst>
          </p:cNvPr>
          <p:cNvSpPr/>
          <p:nvPr/>
        </p:nvSpPr>
        <p:spPr>
          <a:xfrm>
            <a:off x="1380526" y="304801"/>
            <a:ext cx="2701284" cy="50452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9E1DAE4-1634-4074-D89F-FE135CB40CE2}"/>
              </a:ext>
            </a:extLst>
          </p:cNvPr>
          <p:cNvSpPr/>
          <p:nvPr/>
        </p:nvSpPr>
        <p:spPr>
          <a:xfrm>
            <a:off x="4625042" y="304801"/>
            <a:ext cx="2701284" cy="504522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BB8B6-2521-6C13-D851-241094A72E26}"/>
              </a:ext>
            </a:extLst>
          </p:cNvPr>
          <p:cNvSpPr/>
          <p:nvPr/>
        </p:nvSpPr>
        <p:spPr>
          <a:xfrm>
            <a:off x="802162" y="1329682"/>
            <a:ext cx="7119578" cy="3302284"/>
          </a:xfrm>
          <a:prstGeom prst="rect">
            <a:avLst/>
          </a:prstGeom>
          <a:solidFill>
            <a:srgbClr val="9E6A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A21F6-566E-6B1A-6B8C-E5B8FF518E97}"/>
              </a:ext>
            </a:extLst>
          </p:cNvPr>
          <p:cNvSpPr txBox="1"/>
          <p:nvPr/>
        </p:nvSpPr>
        <p:spPr>
          <a:xfrm>
            <a:off x="1336410" y="5110118"/>
            <a:ext cx="1687527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aseline="30000" dirty="0"/>
              <a:t>Worker Node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71AB4-C424-A1EE-DB9E-2A6A00934A11}"/>
              </a:ext>
            </a:extLst>
          </p:cNvPr>
          <p:cNvSpPr txBox="1"/>
          <p:nvPr/>
        </p:nvSpPr>
        <p:spPr>
          <a:xfrm>
            <a:off x="4617021" y="5113796"/>
            <a:ext cx="1687527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aseline="30000" dirty="0"/>
              <a:t>Worker Node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09DB7-B80F-B0B0-54E0-4D7F78F2FCAA}"/>
              </a:ext>
            </a:extLst>
          </p:cNvPr>
          <p:cNvSpPr txBox="1"/>
          <p:nvPr/>
        </p:nvSpPr>
        <p:spPr>
          <a:xfrm>
            <a:off x="1380526" y="5365759"/>
            <a:ext cx="1210274" cy="235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VM: 192.168.1.31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7D637-5DCE-14A7-E835-50096BF82232}"/>
              </a:ext>
            </a:extLst>
          </p:cNvPr>
          <p:cNvSpPr txBox="1"/>
          <p:nvPr/>
        </p:nvSpPr>
        <p:spPr>
          <a:xfrm>
            <a:off x="4625042" y="5366151"/>
            <a:ext cx="1334600" cy="23557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VM: 192.168.1.32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2640C6-D543-B55E-0367-21BF8BDCD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56" y="1368291"/>
            <a:ext cx="1166430" cy="1129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D64846-494B-4498-3D86-A2948F1F2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991" y="2362076"/>
            <a:ext cx="1022406" cy="9904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2F04D9-195E-2BAE-2E07-66D3300EC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35" y="2912937"/>
            <a:ext cx="1065419" cy="10321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838191-61D5-4D02-A3C0-D0CAAB332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242" y="3449221"/>
            <a:ext cx="1060995" cy="10278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CA70D1-ACBC-EA4A-43C1-B9F3AC58B07F}"/>
              </a:ext>
            </a:extLst>
          </p:cNvPr>
          <p:cNvSpPr/>
          <p:nvPr/>
        </p:nvSpPr>
        <p:spPr>
          <a:xfrm>
            <a:off x="1985663" y="475421"/>
            <a:ext cx="4910437" cy="699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923A89-AC0C-8E61-6259-2AC4B4A22A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239" y="484979"/>
            <a:ext cx="685961" cy="664525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3AFD448B-7CC6-3A11-C077-43FB0603E7F5}"/>
              </a:ext>
            </a:extLst>
          </p:cNvPr>
          <p:cNvSpPr/>
          <p:nvPr/>
        </p:nvSpPr>
        <p:spPr>
          <a:xfrm rot="20365138">
            <a:off x="4769164" y="993661"/>
            <a:ext cx="324396" cy="27381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025BB91-016F-CBAC-D5F8-A8D55DF92595}"/>
              </a:ext>
            </a:extLst>
          </p:cNvPr>
          <p:cNvSpPr/>
          <p:nvPr/>
        </p:nvSpPr>
        <p:spPr>
          <a:xfrm>
            <a:off x="6638602" y="3004452"/>
            <a:ext cx="2687538" cy="697038"/>
          </a:xfrm>
          <a:prstGeom prst="wedgeRoundRectCallout">
            <a:avLst>
              <a:gd name="adj1" fmla="val -79115"/>
              <a:gd name="adj2" fmla="val 527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</a:rPr>
              <a:t>mkdir</a:t>
            </a:r>
            <a:r>
              <a:rPr lang="en-US" b="1" dirty="0">
                <a:solidFill>
                  <a:schemeClr val="tx1"/>
                </a:solidFill>
              </a:rPr>
              <a:t> /</a:t>
            </a:r>
            <a:r>
              <a:rPr lang="en-US" b="1" dirty="0" err="1">
                <a:solidFill>
                  <a:schemeClr val="tx1"/>
                </a:solidFill>
              </a:rPr>
              <a:t>datatouch</a:t>
            </a:r>
            <a:r>
              <a:rPr lang="en-US" b="1" dirty="0">
                <a:solidFill>
                  <a:schemeClr val="tx1"/>
                </a:solidFill>
              </a:rPr>
              <a:t>  file1.txt  file2.txt</a:t>
            </a:r>
          </a:p>
        </p:txBody>
      </p:sp>
    </p:spTree>
    <p:extLst>
      <p:ext uri="{BB962C8B-B14F-4D97-AF65-F5344CB8AC3E}">
        <p14:creationId xmlns:p14="http://schemas.microsoft.com/office/powerpoint/2010/main" val="3349922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E66C5E-84E0-D52D-CD62-7FFB7E52D5E0}"/>
              </a:ext>
            </a:extLst>
          </p:cNvPr>
          <p:cNvSpPr txBox="1"/>
          <p:nvPr/>
        </p:nvSpPr>
        <p:spPr>
          <a:xfrm>
            <a:off x="-120932" y="447041"/>
            <a:ext cx="119827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apiVersion</a:t>
            </a:r>
            <a:r>
              <a:rPr lang="en-US" sz="3200" dirty="0">
                <a:solidFill>
                  <a:schemeClr val="bg1"/>
                </a:solidFill>
              </a:rPr>
              <a:t>: storage.k8s.io/v1</a:t>
            </a:r>
          </a:p>
          <a:p>
            <a:r>
              <a:rPr lang="en-US" sz="3200" dirty="0">
                <a:solidFill>
                  <a:schemeClr val="bg1"/>
                </a:solidFill>
              </a:rPr>
              <a:t>kind: StorageClass</a:t>
            </a:r>
          </a:p>
          <a:p>
            <a:r>
              <a:rPr lang="en-US" sz="3200" dirty="0">
                <a:solidFill>
                  <a:schemeClr val="bg1"/>
                </a:solidFill>
              </a:rPr>
              <a:t>metadata: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name: </a:t>
            </a:r>
            <a:r>
              <a:rPr lang="en-US" sz="3200" dirty="0" err="1">
                <a:solidFill>
                  <a:schemeClr val="bg1"/>
                </a:solidFill>
              </a:rPr>
              <a:t>nfs</a:t>
            </a:r>
            <a:r>
              <a:rPr lang="en-US" sz="3200" dirty="0">
                <a:solidFill>
                  <a:schemeClr val="bg1"/>
                </a:solidFill>
              </a:rPr>
              <a:t>-client</a:t>
            </a:r>
          </a:p>
          <a:p>
            <a:r>
              <a:rPr lang="en-US" sz="3200" dirty="0">
                <a:solidFill>
                  <a:schemeClr val="bg1"/>
                </a:solidFill>
              </a:rPr>
              <a:t>provisioner: k8s-sigs.io/</a:t>
            </a:r>
            <a:r>
              <a:rPr lang="en-US" sz="3200" dirty="0" err="1">
                <a:solidFill>
                  <a:schemeClr val="bg1"/>
                </a:solidFill>
              </a:rPr>
              <a:t>nfs</a:t>
            </a:r>
            <a:r>
              <a:rPr lang="en-US" sz="3200" dirty="0">
                <a:solidFill>
                  <a:schemeClr val="bg1"/>
                </a:solidFill>
              </a:rPr>
              <a:t>   </a:t>
            </a:r>
          </a:p>
          <a:p>
            <a:r>
              <a:rPr lang="en-US" sz="3200" dirty="0">
                <a:solidFill>
                  <a:schemeClr val="bg1"/>
                </a:solidFill>
              </a:rPr>
              <a:t>parameters: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</a:t>
            </a:r>
            <a:r>
              <a:rPr lang="en-US" sz="3200" dirty="0" err="1">
                <a:solidFill>
                  <a:schemeClr val="bg1"/>
                </a:solidFill>
              </a:rPr>
              <a:t>archiveOnDelete</a:t>
            </a:r>
            <a:r>
              <a:rPr lang="en-US" sz="3200" dirty="0">
                <a:solidFill>
                  <a:schemeClr val="bg1"/>
                </a:solidFill>
              </a:rPr>
              <a:t>: "false"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97DA87-14B7-7ACD-D762-0D7C5F2FF9DA}"/>
              </a:ext>
            </a:extLst>
          </p:cNvPr>
          <p:cNvSpPr/>
          <p:nvPr/>
        </p:nvSpPr>
        <p:spPr>
          <a:xfrm>
            <a:off x="-1" y="973010"/>
            <a:ext cx="3234519" cy="5145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3BB685-546E-DE90-E947-D81FB5F7FE7D}"/>
              </a:ext>
            </a:extLst>
          </p:cNvPr>
          <p:cNvSpPr/>
          <p:nvPr/>
        </p:nvSpPr>
        <p:spPr>
          <a:xfrm>
            <a:off x="97808" y="1959458"/>
            <a:ext cx="3234519" cy="5145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B42241-40B5-C207-D7C6-6C0BAE5B2E1F}"/>
              </a:ext>
            </a:extLst>
          </p:cNvPr>
          <p:cNvSpPr/>
          <p:nvPr/>
        </p:nvSpPr>
        <p:spPr>
          <a:xfrm>
            <a:off x="0" y="2460035"/>
            <a:ext cx="4490113" cy="5378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42ADBB-E3F3-E17A-B0C2-F43279AE7866}"/>
              </a:ext>
            </a:extLst>
          </p:cNvPr>
          <p:cNvSpPr/>
          <p:nvPr/>
        </p:nvSpPr>
        <p:spPr>
          <a:xfrm>
            <a:off x="4325079" y="3139737"/>
            <a:ext cx="1469725" cy="7860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onDelete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959958-803D-2345-EA6A-6E60BFE294A8}"/>
              </a:ext>
            </a:extLst>
          </p:cNvPr>
          <p:cNvSpPr/>
          <p:nvPr/>
        </p:nvSpPr>
        <p:spPr>
          <a:xfrm>
            <a:off x="3307500" y="4153189"/>
            <a:ext cx="2386460" cy="7860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archiveOnDelete</a:t>
            </a:r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7ACFA1-ADF3-A9CC-A32B-FE44F9206D0A}"/>
              </a:ext>
            </a:extLst>
          </p:cNvPr>
          <p:cNvSpPr/>
          <p:nvPr/>
        </p:nvSpPr>
        <p:spPr>
          <a:xfrm>
            <a:off x="4325079" y="5463085"/>
            <a:ext cx="1799924" cy="7860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pathPattern</a:t>
            </a:r>
            <a:endParaRPr lang="en-US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B88C59-8587-D170-BFFD-F9073758EF6A}"/>
              </a:ext>
            </a:extLst>
          </p:cNvPr>
          <p:cNvSpPr/>
          <p:nvPr/>
        </p:nvSpPr>
        <p:spPr>
          <a:xfrm>
            <a:off x="5736799" y="2474055"/>
            <a:ext cx="6243471" cy="159577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/>
              <a:t>onDelete</a:t>
            </a:r>
            <a:r>
              <a:rPr lang="en-US" sz="2400" dirty="0"/>
              <a:t>= Delete : Data will be removed from the storage server. </a:t>
            </a:r>
          </a:p>
          <a:p>
            <a:r>
              <a:rPr lang="en-US" sz="2400" dirty="0" err="1"/>
              <a:t>onDelete</a:t>
            </a:r>
            <a:r>
              <a:rPr lang="en-US" sz="2400" dirty="0"/>
              <a:t>= Retain : Data will be not removed. </a:t>
            </a:r>
          </a:p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F7221-A281-1579-937D-C0C1C1F6EF55}"/>
              </a:ext>
            </a:extLst>
          </p:cNvPr>
          <p:cNvSpPr/>
          <p:nvPr/>
        </p:nvSpPr>
        <p:spPr>
          <a:xfrm>
            <a:off x="5693961" y="4158496"/>
            <a:ext cx="6243471" cy="116258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/>
              <a:t>If this parameter is set to false, then data will be removed.</a:t>
            </a:r>
          </a:p>
          <a:p>
            <a:r>
              <a:rPr lang="en-US" sz="2200" dirty="0"/>
              <a:t>If </a:t>
            </a:r>
            <a:r>
              <a:rPr lang="en-US" sz="2200" dirty="0" err="1"/>
              <a:t>onDelete</a:t>
            </a:r>
            <a:r>
              <a:rPr lang="en-US" sz="2200" dirty="0"/>
              <a:t> exists, </a:t>
            </a:r>
            <a:r>
              <a:rPr lang="en-US" sz="2200" dirty="0" err="1"/>
              <a:t>archiveOnDelete</a:t>
            </a:r>
            <a:r>
              <a:rPr lang="en-US" sz="2200" dirty="0"/>
              <a:t> will be ignored.</a:t>
            </a:r>
          </a:p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D36A93-4B96-EAC6-085F-DFDAD2C6D33F}"/>
              </a:ext>
            </a:extLst>
          </p:cNvPr>
          <p:cNvSpPr/>
          <p:nvPr/>
        </p:nvSpPr>
        <p:spPr>
          <a:xfrm>
            <a:off x="6125003" y="5321080"/>
            <a:ext cx="5818176" cy="125788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/>
              <a:t>Specifies a template for creating a directory path via PVC metadata's such as labels, annotations, name or namespace</a:t>
            </a:r>
            <a:r>
              <a:rPr lang="en-US" sz="1800" dirty="0"/>
              <a:t>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1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0C786-1D1B-0D83-AE82-2CA84117F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575" y="0"/>
            <a:ext cx="7746385" cy="68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276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769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368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2E5033F1-84AF-FAAF-FA06-3AE57C23CFC4}"/>
              </a:ext>
            </a:extLst>
          </p:cNvPr>
          <p:cNvSpPr/>
          <p:nvPr/>
        </p:nvSpPr>
        <p:spPr>
          <a:xfrm>
            <a:off x="1380526" y="304801"/>
            <a:ext cx="2701284" cy="50452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9E1DAE4-1634-4074-D89F-FE135CB40CE2}"/>
              </a:ext>
            </a:extLst>
          </p:cNvPr>
          <p:cNvSpPr/>
          <p:nvPr/>
        </p:nvSpPr>
        <p:spPr>
          <a:xfrm>
            <a:off x="4625042" y="304801"/>
            <a:ext cx="2701284" cy="504522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BB8B6-2521-6C13-D851-241094A72E26}"/>
              </a:ext>
            </a:extLst>
          </p:cNvPr>
          <p:cNvSpPr/>
          <p:nvPr/>
        </p:nvSpPr>
        <p:spPr>
          <a:xfrm>
            <a:off x="802162" y="1329682"/>
            <a:ext cx="7119578" cy="3302284"/>
          </a:xfrm>
          <a:prstGeom prst="rect">
            <a:avLst/>
          </a:prstGeom>
          <a:solidFill>
            <a:srgbClr val="9E6A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A21F6-566E-6B1A-6B8C-E5B8FF518E97}"/>
              </a:ext>
            </a:extLst>
          </p:cNvPr>
          <p:cNvSpPr txBox="1"/>
          <p:nvPr/>
        </p:nvSpPr>
        <p:spPr>
          <a:xfrm>
            <a:off x="1336410" y="5110118"/>
            <a:ext cx="1687527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aseline="30000" dirty="0"/>
              <a:t>Worker Node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71AB4-C424-A1EE-DB9E-2A6A00934A11}"/>
              </a:ext>
            </a:extLst>
          </p:cNvPr>
          <p:cNvSpPr txBox="1"/>
          <p:nvPr/>
        </p:nvSpPr>
        <p:spPr>
          <a:xfrm>
            <a:off x="4617021" y="5113796"/>
            <a:ext cx="1687527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aseline="30000" dirty="0"/>
              <a:t>Worker Node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09DB7-B80F-B0B0-54E0-4D7F78F2FCAA}"/>
              </a:ext>
            </a:extLst>
          </p:cNvPr>
          <p:cNvSpPr txBox="1"/>
          <p:nvPr/>
        </p:nvSpPr>
        <p:spPr>
          <a:xfrm>
            <a:off x="1380526" y="5365759"/>
            <a:ext cx="1210274" cy="235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VM: 192.168.1.31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7D637-5DCE-14A7-E835-50096BF82232}"/>
              </a:ext>
            </a:extLst>
          </p:cNvPr>
          <p:cNvSpPr txBox="1"/>
          <p:nvPr/>
        </p:nvSpPr>
        <p:spPr>
          <a:xfrm>
            <a:off x="4625042" y="5366151"/>
            <a:ext cx="1334600" cy="23557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VM: 192.168.1.32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2640C6-D543-B55E-0367-21BF8BDCD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56" y="1368291"/>
            <a:ext cx="1166430" cy="1129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D64846-494B-4498-3D86-A2948F1F2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991" y="2362076"/>
            <a:ext cx="1022406" cy="9904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2F04D9-195E-2BAE-2E07-66D3300EC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35" y="2912937"/>
            <a:ext cx="1065419" cy="10321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838191-61D5-4D02-A3C0-D0CAAB332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242" y="3449221"/>
            <a:ext cx="1060995" cy="10278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CA70D1-ACBC-EA4A-43C1-B9F3AC58B07F}"/>
              </a:ext>
            </a:extLst>
          </p:cNvPr>
          <p:cNvSpPr/>
          <p:nvPr/>
        </p:nvSpPr>
        <p:spPr>
          <a:xfrm>
            <a:off x="1985663" y="475421"/>
            <a:ext cx="4910437" cy="699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025BB91-016F-CBAC-D5F8-A8D55DF92595}"/>
              </a:ext>
            </a:extLst>
          </p:cNvPr>
          <p:cNvSpPr/>
          <p:nvPr/>
        </p:nvSpPr>
        <p:spPr>
          <a:xfrm>
            <a:off x="6638602" y="3004452"/>
            <a:ext cx="2687538" cy="697038"/>
          </a:xfrm>
          <a:prstGeom prst="wedgeRoundRectCallout">
            <a:avLst>
              <a:gd name="adj1" fmla="val -79115"/>
              <a:gd name="adj2" fmla="val 527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</a:rPr>
              <a:t>mkdir</a:t>
            </a:r>
            <a:r>
              <a:rPr lang="en-US" b="1" dirty="0">
                <a:solidFill>
                  <a:schemeClr val="tx1"/>
                </a:solidFill>
              </a:rPr>
              <a:t> /</a:t>
            </a:r>
            <a:r>
              <a:rPr lang="en-US" b="1" dirty="0" err="1">
                <a:solidFill>
                  <a:schemeClr val="tx1"/>
                </a:solidFill>
              </a:rPr>
              <a:t>datatouch</a:t>
            </a:r>
            <a:r>
              <a:rPr lang="en-US" b="1" dirty="0">
                <a:solidFill>
                  <a:schemeClr val="tx1"/>
                </a:solidFill>
              </a:rPr>
              <a:t>  file1.txt  file2.txt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C3FE2D-B013-6990-2F2F-B5C4364F7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990" y="793086"/>
            <a:ext cx="3179453" cy="22113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923A89-AC0C-8E61-6259-2AC4B4A22A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807" y="1941874"/>
            <a:ext cx="682062" cy="720990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3AFD448B-7CC6-3A11-C077-43FB0603E7F5}"/>
              </a:ext>
            </a:extLst>
          </p:cNvPr>
          <p:cNvSpPr/>
          <p:nvPr/>
        </p:nvSpPr>
        <p:spPr>
          <a:xfrm rot="3631743">
            <a:off x="10002655" y="1813675"/>
            <a:ext cx="324396" cy="20160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36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2E5033F1-84AF-FAAF-FA06-3AE57C23CFC4}"/>
              </a:ext>
            </a:extLst>
          </p:cNvPr>
          <p:cNvSpPr/>
          <p:nvPr/>
        </p:nvSpPr>
        <p:spPr>
          <a:xfrm>
            <a:off x="1380526" y="304801"/>
            <a:ext cx="2701284" cy="504522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9E1DAE4-1634-4074-D89F-FE135CB40CE2}"/>
              </a:ext>
            </a:extLst>
          </p:cNvPr>
          <p:cNvSpPr/>
          <p:nvPr/>
        </p:nvSpPr>
        <p:spPr>
          <a:xfrm>
            <a:off x="4625042" y="304801"/>
            <a:ext cx="2701284" cy="504522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BB8B6-2521-6C13-D851-241094A72E26}"/>
              </a:ext>
            </a:extLst>
          </p:cNvPr>
          <p:cNvSpPr/>
          <p:nvPr/>
        </p:nvSpPr>
        <p:spPr>
          <a:xfrm>
            <a:off x="802162" y="1329682"/>
            <a:ext cx="7119578" cy="3302284"/>
          </a:xfrm>
          <a:prstGeom prst="rect">
            <a:avLst/>
          </a:prstGeom>
          <a:solidFill>
            <a:srgbClr val="9E6A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A21F6-566E-6B1A-6B8C-E5B8FF518E97}"/>
              </a:ext>
            </a:extLst>
          </p:cNvPr>
          <p:cNvSpPr txBox="1"/>
          <p:nvPr/>
        </p:nvSpPr>
        <p:spPr>
          <a:xfrm>
            <a:off x="1336410" y="5110118"/>
            <a:ext cx="1687527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aseline="30000" dirty="0"/>
              <a:t>Worker Node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471AB4-C424-A1EE-DB9E-2A6A00934A11}"/>
              </a:ext>
            </a:extLst>
          </p:cNvPr>
          <p:cNvSpPr txBox="1"/>
          <p:nvPr/>
        </p:nvSpPr>
        <p:spPr>
          <a:xfrm>
            <a:off x="4617021" y="5113796"/>
            <a:ext cx="1687527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aseline="30000" dirty="0"/>
              <a:t>Worker Node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09DB7-B80F-B0B0-54E0-4D7F78F2FCAA}"/>
              </a:ext>
            </a:extLst>
          </p:cNvPr>
          <p:cNvSpPr txBox="1"/>
          <p:nvPr/>
        </p:nvSpPr>
        <p:spPr>
          <a:xfrm>
            <a:off x="1380526" y="5365759"/>
            <a:ext cx="1210274" cy="235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VM: 192.168.1.31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7D637-5DCE-14A7-E835-50096BF82232}"/>
              </a:ext>
            </a:extLst>
          </p:cNvPr>
          <p:cNvSpPr txBox="1"/>
          <p:nvPr/>
        </p:nvSpPr>
        <p:spPr>
          <a:xfrm>
            <a:off x="4625042" y="5366151"/>
            <a:ext cx="1334600" cy="23557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VM: 192.168.1.32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2640C6-D543-B55E-0367-21BF8BDCD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56" y="1368291"/>
            <a:ext cx="1166430" cy="11299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D64846-494B-4498-3D86-A2948F1F2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991" y="2362076"/>
            <a:ext cx="1022406" cy="9904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2F04D9-195E-2BAE-2E07-66D3300EC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35" y="2912937"/>
            <a:ext cx="1065419" cy="10321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838191-61D5-4D02-A3C0-D0CAAB332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242" y="3449221"/>
            <a:ext cx="1060995" cy="10278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CA70D1-ACBC-EA4A-43C1-B9F3AC58B07F}"/>
              </a:ext>
            </a:extLst>
          </p:cNvPr>
          <p:cNvSpPr/>
          <p:nvPr/>
        </p:nvSpPr>
        <p:spPr>
          <a:xfrm>
            <a:off x="1985663" y="475421"/>
            <a:ext cx="4910437" cy="6993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025BB91-016F-CBAC-D5F8-A8D55DF92595}"/>
              </a:ext>
            </a:extLst>
          </p:cNvPr>
          <p:cNvSpPr/>
          <p:nvPr/>
        </p:nvSpPr>
        <p:spPr>
          <a:xfrm>
            <a:off x="6638602" y="3004452"/>
            <a:ext cx="2687538" cy="697038"/>
          </a:xfrm>
          <a:prstGeom prst="wedgeRoundRectCallout">
            <a:avLst>
              <a:gd name="adj1" fmla="val -79115"/>
              <a:gd name="adj2" fmla="val 527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tx1"/>
                </a:solidFill>
              </a:rPr>
              <a:t>mkdir</a:t>
            </a:r>
            <a:r>
              <a:rPr lang="en-US" b="1" dirty="0">
                <a:solidFill>
                  <a:schemeClr val="tx1"/>
                </a:solidFill>
              </a:rPr>
              <a:t> /</a:t>
            </a:r>
            <a:r>
              <a:rPr lang="en-US" b="1" dirty="0" err="1">
                <a:solidFill>
                  <a:schemeClr val="tx1"/>
                </a:solidFill>
              </a:rPr>
              <a:t>datatouch</a:t>
            </a:r>
            <a:r>
              <a:rPr lang="en-US" b="1" dirty="0">
                <a:solidFill>
                  <a:schemeClr val="tx1"/>
                </a:solidFill>
              </a:rPr>
              <a:t>  file1.txt  file2.txt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1C5DE8-6F11-8831-7E31-806A3A927F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484" y="4153691"/>
            <a:ext cx="2311861" cy="23118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923A89-AC0C-8E61-6259-2AC4B4A22A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331" y="5038757"/>
            <a:ext cx="860166" cy="909259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3AFD448B-7CC6-3A11-C077-43FB0603E7F5}"/>
              </a:ext>
            </a:extLst>
          </p:cNvPr>
          <p:cNvSpPr/>
          <p:nvPr/>
        </p:nvSpPr>
        <p:spPr>
          <a:xfrm rot="8207198">
            <a:off x="9581498" y="3237708"/>
            <a:ext cx="324396" cy="23789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01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561542" y="3216346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What is Volume?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947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4|1.1|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07222825-62ea-40f3-96b5-5375c07996e2}" enabled="1" method="Privileged" siteId="{90c7a20a-f34b-40bf-bc48-b9253b6f5d2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7234</TotalTime>
  <Words>4577</Words>
  <Application>Microsoft Office PowerPoint</Application>
  <PresentationFormat>Widescreen</PresentationFormat>
  <Paragraphs>899</Paragraphs>
  <Slides>63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Calibri Light</vt:lpstr>
      <vt:lpstr>Courier New</vt:lpstr>
      <vt:lpstr>D</vt:lpstr>
      <vt:lpstr>Wingdings</vt:lpstr>
      <vt:lpstr>Office Theme</vt:lpstr>
      <vt:lpstr>PowerPoint Presentation</vt:lpstr>
      <vt:lpstr>Agenda of this video.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RANA Anish OBS/OINIS</dc:creator>
  <cp:lastModifiedBy>RANA Anish OBS/OINIS</cp:lastModifiedBy>
  <cp:revision>131</cp:revision>
  <dcterms:created xsi:type="dcterms:W3CDTF">2023-03-30T01:42:05Z</dcterms:created>
  <dcterms:modified xsi:type="dcterms:W3CDTF">2023-04-30T10:47:01Z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Orange Restricted</vt:lpwstr>
  </property>
</Properties>
</file>